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9"/>
  </p:notesMasterIdLst>
  <p:sldIdLst>
    <p:sldId id="1832" r:id="rId3"/>
    <p:sldId id="260" r:id="rId4"/>
    <p:sldId id="1827" r:id="rId5"/>
    <p:sldId id="1819" r:id="rId6"/>
    <p:sldId id="1830" r:id="rId7"/>
    <p:sldId id="257" r:id="rId8"/>
    <p:sldId id="258" r:id="rId9"/>
    <p:sldId id="1828" r:id="rId10"/>
    <p:sldId id="259" r:id="rId11"/>
    <p:sldId id="1822" r:id="rId12"/>
    <p:sldId id="1820" r:id="rId13"/>
    <p:sldId id="1823" r:id="rId14"/>
    <p:sldId id="261" r:id="rId15"/>
    <p:sldId id="1527" r:id="rId16"/>
    <p:sldId id="1831" r:id="rId17"/>
    <p:sldId id="266" r:id="rId18"/>
    <p:sldId id="263" r:id="rId19"/>
    <p:sldId id="3481" r:id="rId20"/>
    <p:sldId id="545" r:id="rId21"/>
    <p:sldId id="1821" r:id="rId22"/>
    <p:sldId id="1829" r:id="rId23"/>
    <p:sldId id="1824" r:id="rId24"/>
    <p:sldId id="1825" r:id="rId25"/>
    <p:sldId id="1826" r:id="rId26"/>
    <p:sldId id="1532" r:id="rId27"/>
    <p:sldId id="29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D9A3"/>
    <a:srgbClr val="EEF7E9"/>
    <a:srgbClr val="F8FCF6"/>
    <a:srgbClr val="E2F0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792" autoAdjust="0"/>
    <p:restoredTop sz="94660" autoAdjust="0"/>
  </p:normalViewPr>
  <p:slideViewPr>
    <p:cSldViewPr snapToGrid="0">
      <p:cViewPr>
        <p:scale>
          <a:sx n="101" d="100"/>
          <a:sy n="101" d="100"/>
        </p:scale>
        <p:origin x="603" y="66"/>
      </p:cViewPr>
      <p:guideLst/>
    </p:cSldViewPr>
  </p:slideViewPr>
  <p:outlineViewPr>
    <p:cViewPr>
      <p:scale>
        <a:sx n="33" d="100"/>
        <a:sy n="33" d="100"/>
      </p:scale>
      <p:origin x="0" y="-7723"/>
    </p:cViewPr>
  </p:outlineViewPr>
  <p:notesTextViewPr>
    <p:cViewPr>
      <p:scale>
        <a:sx n="1" d="1"/>
        <a:sy n="1" d="1"/>
      </p:scale>
      <p:origin x="0" y="0"/>
    </p:cViewPr>
  </p:notesTextViewPr>
  <p:sorterViewPr>
    <p:cViewPr>
      <p:scale>
        <a:sx n="55" d="100"/>
        <a:sy n="55" d="100"/>
      </p:scale>
      <p:origin x="0" y="-180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DB8AE1-6326-4480-B3DC-D996E7F03AAE}"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23B44-2615-4523-B5E8-651F67C02481}" type="slidenum">
              <a:rPr lang="en-US" smtClean="0"/>
              <a:t>‹#›</a:t>
            </a:fld>
            <a:endParaRPr lang="en-US"/>
          </a:p>
        </p:txBody>
      </p:sp>
    </p:spTree>
    <p:extLst>
      <p:ext uri="{BB962C8B-B14F-4D97-AF65-F5344CB8AC3E}">
        <p14:creationId xmlns:p14="http://schemas.microsoft.com/office/powerpoint/2010/main" val="315416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6/23/2019 8:48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icons from EB animation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6/23/2019 9:58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989155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A496A2-A060-4AD8-9596-27A00C199C2F}" type="slidenum">
              <a:rPr lang="en-US" smtClean="0"/>
              <a:t>19</a:t>
            </a:fld>
            <a:endParaRPr lang="en-US"/>
          </a:p>
        </p:txBody>
      </p:sp>
    </p:spTree>
    <p:extLst>
      <p:ext uri="{BB962C8B-B14F-4D97-AF65-F5344CB8AC3E}">
        <p14:creationId xmlns:p14="http://schemas.microsoft.com/office/powerpoint/2010/main" val="1090543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6/23/2019 8:48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code is just the little black box in the middle.</a:t>
            </a:r>
          </a:p>
        </p:txBody>
      </p:sp>
      <p:sp>
        <p:nvSpPr>
          <p:cNvPr id="4" name="Slide Number Placeholder 3"/>
          <p:cNvSpPr>
            <a:spLocks noGrp="1"/>
          </p:cNvSpPr>
          <p:nvPr>
            <p:ph type="sldNum" sz="quarter" idx="5"/>
          </p:nvPr>
        </p:nvSpPr>
        <p:spPr/>
        <p:txBody>
          <a:bodyPr/>
          <a:lstStyle/>
          <a:p>
            <a:fld id="{77CBE162-B8EB-4035-9401-9F47107154AE}" type="slidenum">
              <a:rPr lang="en-US" smtClean="0"/>
              <a:t>26</a:t>
            </a:fld>
            <a:endParaRPr lang="en-US"/>
          </a:p>
        </p:txBody>
      </p:sp>
    </p:spTree>
    <p:extLst>
      <p:ext uri="{BB962C8B-B14F-4D97-AF65-F5344CB8AC3E}">
        <p14:creationId xmlns:p14="http://schemas.microsoft.com/office/powerpoint/2010/main" val="33615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55CA9-2A6C-4D6D-A2C2-4B92DF5CAC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A31B89-0334-44CC-B30E-7E9A43AC47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D5B39A-EAA5-4E4A-8383-6E8AE358F813}"/>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5" name="Footer Placeholder 4">
            <a:extLst>
              <a:ext uri="{FF2B5EF4-FFF2-40B4-BE49-F238E27FC236}">
                <a16:creationId xmlns:a16="http://schemas.microsoft.com/office/drawing/2014/main" id="{4310722F-0BE9-47F0-B838-5ACAA43AC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3F0DE-8443-4784-A160-EA26AC5738F9}"/>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3977181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8B8CC-03A1-4DF4-BD00-5862ED1B44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A40484-50FE-45AE-9FDB-AF6B61EE4F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810D0-DE10-480E-95C0-1DC855CA5BEC}"/>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5" name="Footer Placeholder 4">
            <a:extLst>
              <a:ext uri="{FF2B5EF4-FFF2-40B4-BE49-F238E27FC236}">
                <a16:creationId xmlns:a16="http://schemas.microsoft.com/office/drawing/2014/main" id="{1C038AE0-F7FA-4C69-BF49-6B932229A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C658F-528F-4B66-AE01-BD6067978F44}"/>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150848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FDE62D-7E69-42F0-8D2F-768001C259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62AF22-0AE8-4433-8976-E7352B5EE20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4F39E4-FD4C-4764-A97C-E06B577DE6FF}"/>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5" name="Footer Placeholder 4">
            <a:extLst>
              <a:ext uri="{FF2B5EF4-FFF2-40B4-BE49-F238E27FC236}">
                <a16:creationId xmlns:a16="http://schemas.microsoft.com/office/drawing/2014/main" id="{549106E8-E5B4-4D18-B7EA-F49D9E9BDF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E324C5-046F-4BF8-B534-F8E96B991EB7}"/>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625914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04766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30519">
                      <a:srgbClr val="FFFFFF"/>
                    </a:gs>
                    <a:gs pos="51000">
                      <a:srgbClr val="FFFFFF"/>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1300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A97A7FFE-BED1-40A3-9DB5-C2AF125B4922}"/>
              </a:ext>
            </a:extLst>
          </p:cNvPr>
          <p:cNvSpPr txBox="1"/>
          <p:nvPr userDrawn="1"/>
        </p:nvSpPr>
        <p:spPr>
          <a:xfrm>
            <a:off x="11584776" y="6492219"/>
            <a:ext cx="607224" cy="506972"/>
          </a:xfrm>
          <a:prstGeom prst="rect">
            <a:avLst/>
          </a:prstGeom>
          <a:noFill/>
        </p:spPr>
        <p:txBody>
          <a:bodyPr wrap="none" lIns="179285" tIns="143428" rIns="179285" bIns="143428" rtlCol="0">
            <a:spAutoFit/>
          </a:bodyPr>
          <a:lstStyle/>
          <a:p>
            <a:pPr>
              <a:lnSpc>
                <a:spcPct val="90000"/>
              </a:lnSpc>
              <a:spcAft>
                <a:spcPts val="588"/>
              </a:spcAft>
            </a:pPr>
            <a:fld id="{9A12DB5B-F087-4732-B1E5-A61E72BAA579}" type="slidenum">
              <a:rPr lang="en-US" sz="1568" smtClean="0">
                <a:gradFill>
                  <a:gsLst>
                    <a:gs pos="2917">
                      <a:schemeClr val="tx1"/>
                    </a:gs>
                    <a:gs pos="30000">
                      <a:schemeClr val="tx1"/>
                    </a:gs>
                  </a:gsLst>
                  <a:lin ang="5400000" scaled="0"/>
                </a:gradFill>
              </a:rPr>
              <a:pPr>
                <a:lnSpc>
                  <a:spcPct val="90000"/>
                </a:lnSpc>
                <a:spcAft>
                  <a:spcPts val="588"/>
                </a:spcAft>
              </a:pPr>
              <a:t>‹#›</a:t>
            </a:fld>
            <a:endParaRPr lang="en-US" sz="2353"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2593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4733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5EA0FBE-71EB-4015-B12B-4CCAE072266F}" type="datetimeFigureOut">
              <a:rPr lang="en-US" smtClean="0"/>
              <a:t>6/23/2019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B0ABA33D-0729-4F44-BAEF-EEA1BA3F1E68}"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14474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A0FBE-71EB-4015-B12B-4CCAE072266F}"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BA33D-0729-4F44-BAEF-EEA1BA3F1E68}"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111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EA0FBE-71EB-4015-B12B-4CCAE072266F}"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BA33D-0729-4F44-BAEF-EEA1BA3F1E68}"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68723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5EA0FBE-71EB-4015-B12B-4CCAE072266F}"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BA33D-0729-4F44-BAEF-EEA1BA3F1E68}"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6042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A702-ECCD-485C-AD90-C335C18DC4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BA295F-F146-4722-B7DC-454D31DB20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81160B-3B25-4237-A790-C1BE71D2F51D}"/>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5" name="Footer Placeholder 4">
            <a:extLst>
              <a:ext uri="{FF2B5EF4-FFF2-40B4-BE49-F238E27FC236}">
                <a16:creationId xmlns:a16="http://schemas.microsoft.com/office/drawing/2014/main" id="{5433E5E7-26D2-404C-9B02-A4D066B988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FCDB7-7E1D-4798-8A32-4F9E1DA007A2}"/>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1085607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5EA0FBE-71EB-4015-B12B-4CCAE072266F}" type="datetimeFigureOut">
              <a:rPr lang="en-US" smtClean="0"/>
              <a:t>6/23/2019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ABA33D-0729-4F44-BAEF-EEA1BA3F1E68}"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150361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5EA0FBE-71EB-4015-B12B-4CCAE072266F}" type="datetimeFigureOut">
              <a:rPr lang="en-US" smtClean="0"/>
              <a:t>6/23/2019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ABA33D-0729-4F44-BAEF-EEA1BA3F1E68}"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51745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EA0FBE-71EB-4015-B12B-4CCAE072266F}" type="datetimeFigureOut">
              <a:rPr lang="en-US" smtClean="0"/>
              <a:t>6/23/2019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ABA33D-0729-4F44-BAEF-EEA1BA3F1E68}" type="slidenum">
              <a:rPr lang="en-US" smtClean="0"/>
              <a:t>‹#›</a:t>
            </a:fld>
            <a:endParaRPr lang="en-US"/>
          </a:p>
        </p:txBody>
      </p:sp>
    </p:spTree>
    <p:extLst>
      <p:ext uri="{BB962C8B-B14F-4D97-AF65-F5344CB8AC3E}">
        <p14:creationId xmlns:p14="http://schemas.microsoft.com/office/powerpoint/2010/main" val="2206511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5EA0FBE-71EB-4015-B12B-4CCAE072266F}" type="datetimeFigureOut">
              <a:rPr lang="en-US" smtClean="0"/>
              <a:t>6/23/2019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ABA33D-0729-4F44-BAEF-EEA1BA3F1E68}"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588146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A5EA0FBE-71EB-4015-B12B-4CCAE072266F}" type="datetimeFigureOut">
              <a:rPr lang="en-US" smtClean="0"/>
              <a:t>6/23/2019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B0ABA33D-0729-4F44-BAEF-EEA1BA3F1E68}"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829025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A0FBE-71EB-4015-B12B-4CCAE072266F}"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BA33D-0729-4F44-BAEF-EEA1BA3F1E68}"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7458704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EA0FBE-71EB-4015-B12B-4CCAE072266F}" type="datetimeFigureOut">
              <a:rPr lang="en-US" smtClean="0"/>
              <a:t>6/23/2019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ABA33D-0729-4F44-BAEF-EEA1BA3F1E68}"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5424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28F4-BB35-43D9-88D0-DFA6F2D63B8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A37B63-4379-46EB-ADE8-E1D1C06796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1E49A6-B3EA-426C-8B80-22614640A279}"/>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5" name="Footer Placeholder 4">
            <a:extLst>
              <a:ext uri="{FF2B5EF4-FFF2-40B4-BE49-F238E27FC236}">
                <a16:creationId xmlns:a16="http://schemas.microsoft.com/office/drawing/2014/main" id="{C419E0A0-1114-4179-9C1E-450A3BFB9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F95EEA-8D70-4E6C-8EF5-2B56493E02F8}"/>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3310745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6516A-492B-4DED-869A-F1C89B89C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186E90-357C-43BF-A46B-F99864C1C8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B773B9-65DF-4631-B602-E2E09678C3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998835-BA10-4E9F-8654-06F144FB4404}"/>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6" name="Footer Placeholder 5">
            <a:extLst>
              <a:ext uri="{FF2B5EF4-FFF2-40B4-BE49-F238E27FC236}">
                <a16:creationId xmlns:a16="http://schemas.microsoft.com/office/drawing/2014/main" id="{4CD68803-0F05-48F7-912A-64525FAB2F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4E506D-7F4D-41E5-98C0-90DBD75C85DE}"/>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359056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F3DE-CDD7-4B6E-8077-04B6FFC325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0C528D-1D91-4EA7-A712-F4B15BFC36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C9956D-66ED-4952-8325-5976CBB395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C07D33-0CA3-489A-9AE5-F61EE21F1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74A4F5-ED22-4A0A-BC74-7CE1F8651C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FAD8B5-F309-4B2A-8EA7-F99FC90761FD}"/>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8" name="Footer Placeholder 7">
            <a:extLst>
              <a:ext uri="{FF2B5EF4-FFF2-40B4-BE49-F238E27FC236}">
                <a16:creationId xmlns:a16="http://schemas.microsoft.com/office/drawing/2014/main" id="{DA297EEE-A056-4032-A217-38AAE6FF15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4F004F-49B8-499E-8D52-03A04D6587DF}"/>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736023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ECBCF-0FBD-4907-BD0B-F8A501B10FF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042481-42AA-4737-8380-ECEF24FD6F4F}"/>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4" name="Footer Placeholder 3">
            <a:extLst>
              <a:ext uri="{FF2B5EF4-FFF2-40B4-BE49-F238E27FC236}">
                <a16:creationId xmlns:a16="http://schemas.microsoft.com/office/drawing/2014/main" id="{0F0365AD-8285-40D1-834D-4E3E83839C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74F580-AB19-4D2A-8E81-DB77EAA450E2}"/>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3160507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BC9E90-B49F-4F7E-9A2B-391925C4ED59}"/>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3" name="Footer Placeholder 2">
            <a:extLst>
              <a:ext uri="{FF2B5EF4-FFF2-40B4-BE49-F238E27FC236}">
                <a16:creationId xmlns:a16="http://schemas.microsoft.com/office/drawing/2014/main" id="{90464A3E-61E1-4730-9325-FBABF7CBDB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2EAF8C-7EA8-4E9F-9829-606859703305}"/>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1744419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E7678-6C05-47A2-B4E9-0BB07FB1A8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745DA-F6BB-45DD-B79A-977B1C615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D05F60-4C57-4FDD-8D79-C65981E07E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8C598-06A9-401D-9577-113AD710E962}"/>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6" name="Footer Placeholder 5">
            <a:extLst>
              <a:ext uri="{FF2B5EF4-FFF2-40B4-BE49-F238E27FC236}">
                <a16:creationId xmlns:a16="http://schemas.microsoft.com/office/drawing/2014/main" id="{ACADC965-66CF-4554-8F3D-733CA39ACE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B5C645-6886-4A81-BEE2-BCA94B3A1AAF}"/>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4158507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D2B1A-DF7C-4022-947A-13FC00A414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E27A0C-C57D-4FC7-8EDD-E799F76D80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E82A53-6518-43D1-8B0E-7FB857BDD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8BA76F-3524-4627-BA5A-7E58DC978787}"/>
              </a:ext>
            </a:extLst>
          </p:cNvPr>
          <p:cNvSpPr>
            <a:spLocks noGrp="1"/>
          </p:cNvSpPr>
          <p:nvPr>
            <p:ph type="dt" sz="half" idx="10"/>
          </p:nvPr>
        </p:nvSpPr>
        <p:spPr/>
        <p:txBody>
          <a:bodyPr/>
          <a:lstStyle/>
          <a:p>
            <a:fld id="{2FC94C11-1D8C-4CD4-9951-2FEE5D70BA6C}" type="datetimeFigureOut">
              <a:rPr lang="en-US" smtClean="0"/>
              <a:t>6/23/2019</a:t>
            </a:fld>
            <a:endParaRPr lang="en-US"/>
          </a:p>
        </p:txBody>
      </p:sp>
      <p:sp>
        <p:nvSpPr>
          <p:cNvPr id="6" name="Footer Placeholder 5">
            <a:extLst>
              <a:ext uri="{FF2B5EF4-FFF2-40B4-BE49-F238E27FC236}">
                <a16:creationId xmlns:a16="http://schemas.microsoft.com/office/drawing/2014/main" id="{66259486-86C6-48D8-B710-EDEAA91E9B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178B2C-EE7E-499D-9E5E-FE70544E3DFE}"/>
              </a:ext>
            </a:extLst>
          </p:cNvPr>
          <p:cNvSpPr>
            <a:spLocks noGrp="1"/>
          </p:cNvSpPr>
          <p:nvPr>
            <p:ph type="sldNum" sz="quarter" idx="12"/>
          </p:nvPr>
        </p:nvSpPr>
        <p:spPr/>
        <p:txBody>
          <a:bodyPr/>
          <a:lstStyle/>
          <a:p>
            <a:fld id="{5B641AE3-4CA6-475B-88F6-2D02D8DC710E}" type="slidenum">
              <a:rPr lang="en-US" smtClean="0"/>
              <a:t>‹#›</a:t>
            </a:fld>
            <a:endParaRPr lang="en-US"/>
          </a:p>
        </p:txBody>
      </p:sp>
    </p:spTree>
    <p:extLst>
      <p:ext uri="{BB962C8B-B14F-4D97-AF65-F5344CB8AC3E}">
        <p14:creationId xmlns:p14="http://schemas.microsoft.com/office/powerpoint/2010/main" val="1908956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39436-4E16-4634-B2D4-9ED39D8AF7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91D8A2-73C5-4373-B935-5DDDC73D6A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573B5-7E5D-4672-A658-F2C822A937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C94C11-1D8C-4CD4-9951-2FEE5D70BA6C}" type="datetimeFigureOut">
              <a:rPr lang="en-US" smtClean="0"/>
              <a:t>6/23/2019</a:t>
            </a:fld>
            <a:endParaRPr lang="en-US"/>
          </a:p>
        </p:txBody>
      </p:sp>
      <p:sp>
        <p:nvSpPr>
          <p:cNvPr id="5" name="Footer Placeholder 4">
            <a:extLst>
              <a:ext uri="{FF2B5EF4-FFF2-40B4-BE49-F238E27FC236}">
                <a16:creationId xmlns:a16="http://schemas.microsoft.com/office/drawing/2014/main" id="{66810788-FAFE-4529-B500-8DA6D1AF02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E5910E-B265-4C22-9373-2E13321ACC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641AE3-4CA6-475B-88F6-2D02D8DC710E}" type="slidenum">
              <a:rPr lang="en-US" smtClean="0"/>
              <a:t>‹#›</a:t>
            </a:fld>
            <a:endParaRPr lang="en-US"/>
          </a:p>
        </p:txBody>
      </p:sp>
    </p:spTree>
    <p:extLst>
      <p:ext uri="{BB962C8B-B14F-4D97-AF65-F5344CB8AC3E}">
        <p14:creationId xmlns:p14="http://schemas.microsoft.com/office/powerpoint/2010/main" val="939904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75" r:id="rId14"/>
    <p:sldLayoutId id="214748367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A5EA0FBE-71EB-4015-B12B-4CCAE072266F}" type="datetimeFigureOut">
              <a:rPr lang="en-US" smtClean="0"/>
              <a:t>6/23/2019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B0ABA33D-0729-4F44-BAEF-EEA1BA3F1E68}" type="slidenum">
              <a:rPr lang="en-US" smtClean="0"/>
              <a:t>‹#›</a:t>
            </a:fld>
            <a:endParaRPr lang="en-US"/>
          </a:p>
        </p:txBody>
      </p:sp>
    </p:spTree>
    <p:extLst>
      <p:ext uri="{BB962C8B-B14F-4D97-AF65-F5344CB8AC3E}">
        <p14:creationId xmlns:p14="http://schemas.microsoft.com/office/powerpoint/2010/main" val="194046866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sv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1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32.jpe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mailto:yuxili@gmail.com" TargetMode="External"/><Relationship Id="rId2" Type="http://schemas.openxmlformats.org/officeDocument/2006/relationships/hyperlink" Target="https://deepmind.com/blog/deepmind-ai-reduces-google-data-centre-cooling-bill-4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rise.cs.berkeley.edu/projects/rllib/"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ICSE2019"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173CD8F6-5E28-495E-B148-9405DB020B33}"/>
              </a:ext>
            </a:extLst>
          </p:cNvPr>
          <p:cNvPicPr>
            <a:picLocks noChangeAspect="1"/>
          </p:cNvPicPr>
          <p:nvPr/>
        </p:nvPicPr>
        <p:blipFill rotWithShape="1">
          <a:blip r:embed="rId2">
            <a:alphaModFix amt="50000"/>
          </a:blip>
          <a:srcRect b="9639"/>
          <a:stretch/>
        </p:blipFill>
        <p:spPr>
          <a:xfrm>
            <a:off x="20" y="1"/>
            <a:ext cx="12191980" cy="6857999"/>
          </a:xfrm>
          <a:prstGeom prst="rect">
            <a:avLst/>
          </a:prstGeom>
        </p:spPr>
      </p:pic>
      <p:sp>
        <p:nvSpPr>
          <p:cNvPr id="2" name="Title 1">
            <a:extLst>
              <a:ext uri="{FF2B5EF4-FFF2-40B4-BE49-F238E27FC236}">
                <a16:creationId xmlns:a16="http://schemas.microsoft.com/office/drawing/2014/main" id="{7A02DB1A-4932-4A0D-A17C-09A0FD9F8BE8}"/>
              </a:ext>
            </a:extLst>
          </p:cNvPr>
          <p:cNvSpPr>
            <a:spLocks noGrp="1"/>
          </p:cNvSpPr>
          <p:nvPr>
            <p:ph type="ctrTitle"/>
          </p:nvPr>
        </p:nvSpPr>
        <p:spPr>
          <a:xfrm>
            <a:off x="838200" y="1122362"/>
            <a:ext cx="10515600" cy="2900518"/>
          </a:xfrm>
        </p:spPr>
        <p:txBody>
          <a:bodyPr>
            <a:normAutofit/>
          </a:bodyPr>
          <a:lstStyle/>
          <a:p>
            <a:r>
              <a:rPr lang="en-US" sz="4400" dirty="0">
                <a:solidFill>
                  <a:srgbClr val="FFFFFF"/>
                </a:solidFill>
              </a:rPr>
              <a:t>A gentle introduction to </a:t>
            </a:r>
            <a:br>
              <a:rPr lang="en-US" sz="4400" dirty="0">
                <a:solidFill>
                  <a:srgbClr val="FFFFFF"/>
                </a:solidFill>
              </a:rPr>
            </a:br>
            <a:r>
              <a:rPr lang="en-US" sz="4400" dirty="0">
                <a:solidFill>
                  <a:srgbClr val="FFFFFF"/>
                </a:solidFill>
              </a:rPr>
              <a:t>reinforcement learning</a:t>
            </a:r>
          </a:p>
        </p:txBody>
      </p:sp>
      <p:sp>
        <p:nvSpPr>
          <p:cNvPr id="3" name="Subtitle 2">
            <a:extLst>
              <a:ext uri="{FF2B5EF4-FFF2-40B4-BE49-F238E27FC236}">
                <a16:creationId xmlns:a16="http://schemas.microsoft.com/office/drawing/2014/main" id="{F16D7BB2-1852-42A7-9A88-BBBAF41E602C}"/>
              </a:ext>
            </a:extLst>
          </p:cNvPr>
          <p:cNvSpPr>
            <a:spLocks noGrp="1"/>
          </p:cNvSpPr>
          <p:nvPr>
            <p:ph type="subTitle" idx="1"/>
          </p:nvPr>
        </p:nvSpPr>
        <p:spPr>
          <a:xfrm>
            <a:off x="838200" y="4159404"/>
            <a:ext cx="10515600" cy="1098395"/>
          </a:xfrm>
        </p:spPr>
        <p:txBody>
          <a:bodyPr>
            <a:normAutofit/>
          </a:bodyPr>
          <a:lstStyle/>
          <a:p>
            <a:r>
              <a:rPr lang="en-US" sz="2000" dirty="0">
                <a:solidFill>
                  <a:srgbClr val="FFFFFF"/>
                </a:solidFill>
              </a:rPr>
              <a:t>John Mark Agosta</a:t>
            </a:r>
          </a:p>
          <a:p>
            <a:r>
              <a:rPr lang="en-US" sz="2000" dirty="0">
                <a:solidFill>
                  <a:srgbClr val="FFFFFF"/>
                </a:solidFill>
              </a:rPr>
              <a:t>24 June 2019</a:t>
            </a:r>
          </a:p>
        </p:txBody>
      </p:sp>
    </p:spTree>
    <p:extLst>
      <p:ext uri="{BB962C8B-B14F-4D97-AF65-F5344CB8AC3E}">
        <p14:creationId xmlns:p14="http://schemas.microsoft.com/office/powerpoint/2010/main" val="4183834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5884-B00B-46B6-A736-B247D06B0F25}"/>
              </a:ext>
            </a:extLst>
          </p:cNvPr>
          <p:cNvSpPr>
            <a:spLocks noGrp="1"/>
          </p:cNvSpPr>
          <p:nvPr>
            <p:ph type="title"/>
          </p:nvPr>
        </p:nvSpPr>
        <p:spPr/>
        <p:txBody>
          <a:bodyPr/>
          <a:lstStyle/>
          <a:p>
            <a:r>
              <a:rPr lang="en-US" dirty="0"/>
              <a:t>Aspects of RL</a:t>
            </a:r>
          </a:p>
        </p:txBody>
      </p:sp>
      <p:sp>
        <p:nvSpPr>
          <p:cNvPr id="3" name="Content Placeholder 2">
            <a:extLst>
              <a:ext uri="{FF2B5EF4-FFF2-40B4-BE49-F238E27FC236}">
                <a16:creationId xmlns:a16="http://schemas.microsoft.com/office/drawing/2014/main" id="{14469C3E-CDE5-4343-9403-0CA8F3271D8E}"/>
              </a:ext>
            </a:extLst>
          </p:cNvPr>
          <p:cNvSpPr>
            <a:spLocks noGrp="1"/>
          </p:cNvSpPr>
          <p:nvPr>
            <p:ph idx="1"/>
          </p:nvPr>
        </p:nvSpPr>
        <p:spPr/>
        <p:txBody>
          <a:bodyPr>
            <a:normAutofit fontScale="92500" lnSpcReduction="10000"/>
          </a:bodyPr>
          <a:lstStyle/>
          <a:p>
            <a:r>
              <a:rPr lang="en-US" dirty="0"/>
              <a:t>Underlying </a:t>
            </a:r>
            <a:r>
              <a:rPr lang="en-US" dirty="0">
                <a:solidFill>
                  <a:schemeClr val="accent2">
                    <a:lumMod val="75000"/>
                  </a:schemeClr>
                </a:solidFill>
              </a:rPr>
              <a:t>Markov Decision Process </a:t>
            </a:r>
            <a:r>
              <a:rPr lang="en-US" dirty="0"/>
              <a:t>– Solutions borrow from Dynamic Programming</a:t>
            </a:r>
          </a:p>
          <a:p>
            <a:r>
              <a:rPr lang="en-US" dirty="0">
                <a:solidFill>
                  <a:srgbClr val="00B050"/>
                </a:solidFill>
              </a:rPr>
              <a:t>Model-free solutions</a:t>
            </a:r>
            <a:r>
              <a:rPr lang="en-US" dirty="0"/>
              <a:t>: Sampling from the environment takes the place of knowing the MDP state transition probability matrices.</a:t>
            </a:r>
          </a:p>
          <a:p>
            <a:r>
              <a:rPr lang="en-US" dirty="0">
                <a:solidFill>
                  <a:schemeClr val="accent4">
                    <a:lumMod val="75000"/>
                  </a:schemeClr>
                </a:solidFill>
              </a:rPr>
              <a:t>“Credit Assignment” </a:t>
            </a:r>
            <a:r>
              <a:rPr lang="en-US" dirty="0"/>
              <a:t>Rewards don’t necessarily occur when actions are taken</a:t>
            </a:r>
          </a:p>
          <a:p>
            <a:r>
              <a:rPr lang="en-US" dirty="0">
                <a:solidFill>
                  <a:srgbClr val="FF0000"/>
                </a:solidFill>
              </a:rPr>
              <a:t>“Temporal Difference” learning</a:t>
            </a:r>
            <a:r>
              <a:rPr lang="en-US" dirty="0"/>
              <a:t>.  Iterative methods based on limited look-ahead. </a:t>
            </a:r>
          </a:p>
          <a:p>
            <a:r>
              <a:rPr lang="en-US" dirty="0">
                <a:solidFill>
                  <a:srgbClr val="00B0F0"/>
                </a:solidFill>
              </a:rPr>
              <a:t>Function Approximation </a:t>
            </a:r>
            <a:r>
              <a:rPr lang="en-US" dirty="0"/>
              <a:t>for continuous state spaces &amp; generalization</a:t>
            </a:r>
          </a:p>
          <a:p>
            <a:r>
              <a:rPr lang="en-US" dirty="0">
                <a:solidFill>
                  <a:srgbClr val="0070C0"/>
                </a:solidFill>
              </a:rPr>
              <a:t>Exploration – Exploitation tradeoff</a:t>
            </a:r>
            <a:r>
              <a:rPr lang="en-US" dirty="0"/>
              <a:t>. Take time to discover unexplored, possibly improved states and actions.</a:t>
            </a:r>
          </a:p>
          <a:p>
            <a:endParaRPr lang="en-US" dirty="0"/>
          </a:p>
        </p:txBody>
      </p:sp>
    </p:spTree>
    <p:extLst>
      <p:ext uri="{BB962C8B-B14F-4D97-AF65-F5344CB8AC3E}">
        <p14:creationId xmlns:p14="http://schemas.microsoft.com/office/powerpoint/2010/main" val="797008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FB4F6E1-83D9-4E9B-B272-2F920EB257CD}"/>
              </a:ext>
            </a:extLst>
          </p:cNvPr>
          <p:cNvSpPr/>
          <p:nvPr/>
        </p:nvSpPr>
        <p:spPr>
          <a:xfrm>
            <a:off x="1011112" y="5604914"/>
            <a:ext cx="8425966" cy="81475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95A5135-A18A-4602-ABE3-5C2463A43675}"/>
              </a:ext>
            </a:extLst>
          </p:cNvPr>
          <p:cNvSpPr/>
          <p:nvPr/>
        </p:nvSpPr>
        <p:spPr>
          <a:xfrm>
            <a:off x="980343" y="4459849"/>
            <a:ext cx="8425966" cy="814753"/>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673F3A-E662-4C76-9BFA-DB694125B7E6}"/>
              </a:ext>
            </a:extLst>
          </p:cNvPr>
          <p:cNvSpPr>
            <a:spLocks noGrp="1"/>
          </p:cNvSpPr>
          <p:nvPr>
            <p:ph type="title"/>
          </p:nvPr>
        </p:nvSpPr>
        <p:spPr/>
        <p:txBody>
          <a:bodyPr/>
          <a:lstStyle/>
          <a:p>
            <a:r>
              <a:rPr lang="en-US" dirty="0"/>
              <a:t>Multi-pass solution methods </a:t>
            </a:r>
          </a:p>
        </p:txBody>
      </p:sp>
      <p:sp>
        <p:nvSpPr>
          <p:cNvPr id="3" name="Content Placeholder 2">
            <a:extLst>
              <a:ext uri="{FF2B5EF4-FFF2-40B4-BE49-F238E27FC236}">
                <a16:creationId xmlns:a16="http://schemas.microsoft.com/office/drawing/2014/main" id="{352C2863-CE3C-4CC1-9866-D21FB4295560}"/>
              </a:ext>
            </a:extLst>
          </p:cNvPr>
          <p:cNvSpPr>
            <a:spLocks noGrp="1"/>
          </p:cNvSpPr>
          <p:nvPr>
            <p:ph idx="1"/>
          </p:nvPr>
        </p:nvSpPr>
        <p:spPr>
          <a:xfrm>
            <a:off x="1011112" y="3595809"/>
            <a:ext cx="2485293" cy="542437"/>
          </a:xfrm>
        </p:spPr>
        <p:txBody>
          <a:bodyPr/>
          <a:lstStyle/>
          <a:p>
            <a:pPr marL="0" indent="0">
              <a:buNone/>
            </a:pPr>
            <a:r>
              <a:rPr lang="en-US" i="1" dirty="0"/>
              <a:t>State sequence</a:t>
            </a:r>
          </a:p>
        </p:txBody>
      </p:sp>
      <p:sp>
        <p:nvSpPr>
          <p:cNvPr id="4" name="Rectangle 3">
            <a:extLst>
              <a:ext uri="{FF2B5EF4-FFF2-40B4-BE49-F238E27FC236}">
                <a16:creationId xmlns:a16="http://schemas.microsoft.com/office/drawing/2014/main" id="{949AC665-4281-4513-B5B4-17CECEC95AF0}"/>
              </a:ext>
            </a:extLst>
          </p:cNvPr>
          <p:cNvSpPr/>
          <p:nvPr/>
        </p:nvSpPr>
        <p:spPr>
          <a:xfrm>
            <a:off x="1031630" y="2631831"/>
            <a:ext cx="814753" cy="814753"/>
          </a:xfrm>
          <a:prstGeom prst="rect">
            <a:avLst/>
          </a:prstGeom>
          <a:solidFill>
            <a:schemeClr val="bg1">
              <a:lumMod val="85000"/>
            </a:schemeClr>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7EB997E-5BD6-416A-AB4F-543E9C0C6411}"/>
              </a:ext>
            </a:extLst>
          </p:cNvPr>
          <p:cNvSpPr/>
          <p:nvPr/>
        </p:nvSpPr>
        <p:spPr>
          <a:xfrm>
            <a:off x="1846383" y="2631831"/>
            <a:ext cx="814753" cy="814753"/>
          </a:xfrm>
          <a:prstGeom prst="rect">
            <a:avLst/>
          </a:prstGeom>
          <a:solidFill>
            <a:schemeClr val="bg1"/>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3D6EBE0-AA1C-41D7-93B9-1B4CFA4CDBE3}"/>
              </a:ext>
            </a:extLst>
          </p:cNvPr>
          <p:cNvSpPr/>
          <p:nvPr/>
        </p:nvSpPr>
        <p:spPr>
          <a:xfrm>
            <a:off x="2661136" y="2631830"/>
            <a:ext cx="814753" cy="814753"/>
          </a:xfrm>
          <a:prstGeom prst="rect">
            <a:avLst/>
          </a:prstGeom>
          <a:solidFill>
            <a:schemeClr val="bg1"/>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8C191E-CE0F-4BFB-8AD6-DF48BF3B6E0D}"/>
              </a:ext>
            </a:extLst>
          </p:cNvPr>
          <p:cNvSpPr/>
          <p:nvPr/>
        </p:nvSpPr>
        <p:spPr>
          <a:xfrm>
            <a:off x="3475889" y="2631829"/>
            <a:ext cx="814753" cy="814753"/>
          </a:xfrm>
          <a:prstGeom prst="rect">
            <a:avLst/>
          </a:prstGeom>
          <a:solidFill>
            <a:schemeClr val="bg1"/>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353CA51-CD8D-43F3-A5AA-8E48C8FB7D4B}"/>
              </a:ext>
            </a:extLst>
          </p:cNvPr>
          <p:cNvSpPr/>
          <p:nvPr/>
        </p:nvSpPr>
        <p:spPr>
          <a:xfrm>
            <a:off x="8657495" y="2631828"/>
            <a:ext cx="814753" cy="814753"/>
          </a:xfrm>
          <a:prstGeom prst="rect">
            <a:avLst/>
          </a:prstGeom>
          <a:solidFill>
            <a:schemeClr val="accent6"/>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85D2F07-F7EE-43E5-845D-DFCADC00E631}"/>
              </a:ext>
            </a:extLst>
          </p:cNvPr>
          <p:cNvSpPr/>
          <p:nvPr/>
        </p:nvSpPr>
        <p:spPr>
          <a:xfrm>
            <a:off x="4536830" y="2948354"/>
            <a:ext cx="205154" cy="205154"/>
          </a:xfrm>
          <a:prstGeom prst="ellipse">
            <a:avLst/>
          </a:prstGeom>
          <a:solidFill>
            <a:schemeClr val="bg1"/>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CCB14EC-F30C-4541-ADE6-A12625380751}"/>
              </a:ext>
            </a:extLst>
          </p:cNvPr>
          <p:cNvSpPr/>
          <p:nvPr/>
        </p:nvSpPr>
        <p:spPr>
          <a:xfrm>
            <a:off x="4988172" y="2948354"/>
            <a:ext cx="205154" cy="205154"/>
          </a:xfrm>
          <a:prstGeom prst="ellipse">
            <a:avLst/>
          </a:prstGeom>
          <a:solidFill>
            <a:schemeClr val="bg1"/>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D002876-1718-4702-A29F-F03790D3E738}"/>
              </a:ext>
            </a:extLst>
          </p:cNvPr>
          <p:cNvSpPr/>
          <p:nvPr/>
        </p:nvSpPr>
        <p:spPr>
          <a:xfrm>
            <a:off x="5446833" y="2948354"/>
            <a:ext cx="205154" cy="205154"/>
          </a:xfrm>
          <a:prstGeom prst="ellipse">
            <a:avLst/>
          </a:prstGeom>
          <a:solidFill>
            <a:schemeClr val="bg1"/>
          </a:solidFill>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8D198CBA-C21D-4AF4-BBBC-DDFBBC476588}"/>
              </a:ext>
            </a:extLst>
          </p:cNvPr>
          <p:cNvSpPr txBox="1">
            <a:spLocks/>
          </p:cNvSpPr>
          <p:nvPr/>
        </p:nvSpPr>
        <p:spPr>
          <a:xfrm>
            <a:off x="1019906" y="1565032"/>
            <a:ext cx="1283679" cy="992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t>Start</a:t>
            </a:r>
          </a:p>
          <a:p>
            <a:pPr marL="0" indent="0">
              <a:buFont typeface="Arial" panose="020B0604020202020204" pitchFamily="34" charset="0"/>
              <a:buNone/>
            </a:pPr>
            <a:r>
              <a:rPr lang="en-US" i="1" dirty="0"/>
              <a:t>state</a:t>
            </a:r>
          </a:p>
        </p:txBody>
      </p:sp>
      <p:sp>
        <p:nvSpPr>
          <p:cNvPr id="17" name="Content Placeholder 2">
            <a:extLst>
              <a:ext uri="{FF2B5EF4-FFF2-40B4-BE49-F238E27FC236}">
                <a16:creationId xmlns:a16="http://schemas.microsoft.com/office/drawing/2014/main" id="{AAFB6516-FE13-49C4-B471-0DB354E74FBF}"/>
              </a:ext>
            </a:extLst>
          </p:cNvPr>
          <p:cNvSpPr txBox="1">
            <a:spLocks/>
          </p:cNvSpPr>
          <p:nvPr/>
        </p:nvSpPr>
        <p:spPr>
          <a:xfrm>
            <a:off x="8650167" y="1596959"/>
            <a:ext cx="967141" cy="991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i="1" dirty="0"/>
              <a:t>Goal</a:t>
            </a:r>
          </a:p>
          <a:p>
            <a:pPr marL="0" indent="0">
              <a:buFont typeface="Arial" panose="020B0604020202020204" pitchFamily="34" charset="0"/>
              <a:buNone/>
            </a:pPr>
            <a:r>
              <a:rPr lang="en-US" i="1" dirty="0"/>
              <a:t>state</a:t>
            </a:r>
          </a:p>
        </p:txBody>
      </p:sp>
      <p:sp>
        <p:nvSpPr>
          <p:cNvPr id="18" name="Rectangle 17">
            <a:extLst>
              <a:ext uri="{FF2B5EF4-FFF2-40B4-BE49-F238E27FC236}">
                <a16:creationId xmlns:a16="http://schemas.microsoft.com/office/drawing/2014/main" id="{23ECD1B3-4730-40B1-8BAA-EBFD65EB88D5}"/>
              </a:ext>
            </a:extLst>
          </p:cNvPr>
          <p:cNvSpPr/>
          <p:nvPr/>
        </p:nvSpPr>
        <p:spPr>
          <a:xfrm>
            <a:off x="6213236" y="2631830"/>
            <a:ext cx="814753" cy="814753"/>
          </a:xfrm>
          <a:prstGeom prst="rect">
            <a:avLst/>
          </a:prstGeom>
          <a:solidFill>
            <a:schemeClr val="bg1"/>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2DF7F0F-4C28-43E8-B0B0-E8F7A24B7DDF}"/>
              </a:ext>
            </a:extLst>
          </p:cNvPr>
          <p:cNvSpPr/>
          <p:nvPr/>
        </p:nvSpPr>
        <p:spPr>
          <a:xfrm>
            <a:off x="7027989" y="2631829"/>
            <a:ext cx="814753" cy="814753"/>
          </a:xfrm>
          <a:prstGeom prst="rect">
            <a:avLst/>
          </a:prstGeom>
          <a:solidFill>
            <a:schemeClr val="bg1"/>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403E70E-1B8C-4F34-A25E-6679DAC15CE7}"/>
              </a:ext>
            </a:extLst>
          </p:cNvPr>
          <p:cNvSpPr/>
          <p:nvPr/>
        </p:nvSpPr>
        <p:spPr>
          <a:xfrm>
            <a:off x="7842742" y="2631828"/>
            <a:ext cx="814753" cy="814753"/>
          </a:xfrm>
          <a:prstGeom prst="rect">
            <a:avLst/>
          </a:prstGeom>
          <a:solidFill>
            <a:schemeClr val="bg1"/>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6078D5C-A269-4E43-9C4B-D4DFAD7C033F}"/>
              </a:ext>
            </a:extLst>
          </p:cNvPr>
          <p:cNvSpPr/>
          <p:nvPr/>
        </p:nvSpPr>
        <p:spPr>
          <a:xfrm>
            <a:off x="2652342" y="2630736"/>
            <a:ext cx="814753" cy="814753"/>
          </a:xfrm>
          <a:prstGeom prst="rect">
            <a:avLst/>
          </a:prstGeom>
          <a:solidFill>
            <a:srgbClr val="EEF7E9"/>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6B59933-8E13-4470-B949-2F68C2D29D8E}"/>
              </a:ext>
            </a:extLst>
          </p:cNvPr>
          <p:cNvSpPr/>
          <p:nvPr/>
        </p:nvSpPr>
        <p:spPr>
          <a:xfrm>
            <a:off x="3467095" y="2630735"/>
            <a:ext cx="814753" cy="814753"/>
          </a:xfrm>
          <a:prstGeom prst="rect">
            <a:avLst/>
          </a:prstGeom>
          <a:solidFill>
            <a:schemeClr val="accent6">
              <a:lumMod val="20000"/>
              <a:lumOff val="80000"/>
            </a:schemeClr>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ABF8901-A02D-4CCF-92F2-7E3C341B87CB}"/>
              </a:ext>
            </a:extLst>
          </p:cNvPr>
          <p:cNvSpPr/>
          <p:nvPr/>
        </p:nvSpPr>
        <p:spPr>
          <a:xfrm>
            <a:off x="1820002" y="2630734"/>
            <a:ext cx="814753" cy="814753"/>
          </a:xfrm>
          <a:prstGeom prst="rect">
            <a:avLst/>
          </a:prstGeom>
          <a:solidFill>
            <a:srgbClr val="F8FCF6"/>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71649A-1C81-460A-B132-058967D209DA}"/>
              </a:ext>
            </a:extLst>
          </p:cNvPr>
          <p:cNvSpPr/>
          <p:nvPr/>
        </p:nvSpPr>
        <p:spPr>
          <a:xfrm>
            <a:off x="6220564" y="2631828"/>
            <a:ext cx="814753" cy="814753"/>
          </a:xfrm>
          <a:prstGeom prst="rect">
            <a:avLst/>
          </a:prstGeom>
          <a:solidFill>
            <a:schemeClr val="accent6">
              <a:lumMod val="20000"/>
              <a:lumOff val="80000"/>
            </a:schemeClr>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060B4C-CE97-4720-BE67-340DB3E1BBF8}"/>
              </a:ext>
            </a:extLst>
          </p:cNvPr>
          <p:cNvSpPr/>
          <p:nvPr/>
        </p:nvSpPr>
        <p:spPr>
          <a:xfrm>
            <a:off x="7035317" y="2631828"/>
            <a:ext cx="814753" cy="814753"/>
          </a:xfrm>
          <a:prstGeom prst="rect">
            <a:avLst/>
          </a:prstGeom>
          <a:solidFill>
            <a:srgbClr val="B9D9A3"/>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0922610-8D0A-48E9-ADAB-DAC742216E02}"/>
              </a:ext>
            </a:extLst>
          </p:cNvPr>
          <p:cNvSpPr/>
          <p:nvPr/>
        </p:nvSpPr>
        <p:spPr>
          <a:xfrm>
            <a:off x="7835414" y="2631828"/>
            <a:ext cx="814753" cy="814753"/>
          </a:xfrm>
          <a:prstGeom prst="rect">
            <a:avLst/>
          </a:prstGeom>
          <a:solidFill>
            <a:schemeClr val="accent6">
              <a:lumMod val="60000"/>
              <a:lumOff val="40000"/>
            </a:schemeClr>
          </a:solidFill>
          <a:ln>
            <a:solidFill>
              <a:schemeClr val="tx1"/>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7D10BBAC-F13B-43CE-8900-FBAF103E691E}"/>
              </a:ext>
            </a:extLst>
          </p:cNvPr>
          <p:cNvSpPr/>
          <p:nvPr/>
        </p:nvSpPr>
        <p:spPr>
          <a:xfrm>
            <a:off x="1031630" y="4914656"/>
            <a:ext cx="8405448" cy="208329"/>
          </a:xfrm>
          <a:prstGeom prst="lef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Left 27">
            <a:extLst>
              <a:ext uri="{FF2B5EF4-FFF2-40B4-BE49-F238E27FC236}">
                <a16:creationId xmlns:a16="http://schemas.microsoft.com/office/drawing/2014/main" id="{D9F2DCA3-C6CF-44B3-9E37-C25AFDCAF05F}"/>
              </a:ext>
            </a:extLst>
          </p:cNvPr>
          <p:cNvSpPr/>
          <p:nvPr/>
        </p:nvSpPr>
        <p:spPr>
          <a:xfrm rot="10800000">
            <a:off x="1060933" y="5961311"/>
            <a:ext cx="8405448" cy="208329"/>
          </a:xfrm>
          <a:prstGeom prst="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FC502512-1C4D-40BB-B76B-D699E84915CE}"/>
              </a:ext>
            </a:extLst>
          </p:cNvPr>
          <p:cNvSpPr txBox="1">
            <a:spLocks/>
          </p:cNvSpPr>
          <p:nvPr/>
        </p:nvSpPr>
        <p:spPr>
          <a:xfrm>
            <a:off x="1031630" y="5524628"/>
            <a:ext cx="7403124" cy="5424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i="1" dirty="0"/>
              <a:t>Policy improvement </a:t>
            </a:r>
            <a:r>
              <a:rPr lang="en-US" sz="1800" i="1" dirty="0"/>
              <a:t>(optimize actions, unfolds forward)</a:t>
            </a:r>
          </a:p>
        </p:txBody>
      </p:sp>
      <p:sp>
        <p:nvSpPr>
          <p:cNvPr id="31" name="Content Placeholder 2">
            <a:extLst>
              <a:ext uri="{FF2B5EF4-FFF2-40B4-BE49-F238E27FC236}">
                <a16:creationId xmlns:a16="http://schemas.microsoft.com/office/drawing/2014/main" id="{BBB0723C-C601-481C-8EF5-D8A6549CE87A}"/>
              </a:ext>
            </a:extLst>
          </p:cNvPr>
          <p:cNvSpPr txBox="1">
            <a:spLocks/>
          </p:cNvSpPr>
          <p:nvPr/>
        </p:nvSpPr>
        <p:spPr>
          <a:xfrm>
            <a:off x="5193327" y="4432727"/>
            <a:ext cx="4387356" cy="54243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100" i="1" dirty="0"/>
              <a:t>Policy Evaluation </a:t>
            </a:r>
            <a:r>
              <a:rPr lang="en-US" sz="2300" i="1" dirty="0"/>
              <a:t>(backing up through time)</a:t>
            </a:r>
          </a:p>
        </p:txBody>
      </p:sp>
    </p:spTree>
    <p:extLst>
      <p:ext uri="{BB962C8B-B14F-4D97-AF65-F5344CB8AC3E}">
        <p14:creationId xmlns:p14="http://schemas.microsoft.com/office/powerpoint/2010/main" val="119968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2"/>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5"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7DA18-BEE4-4D4B-BA86-13F2B08A141F}"/>
              </a:ext>
            </a:extLst>
          </p:cNvPr>
          <p:cNvSpPr>
            <a:spLocks noGrp="1"/>
          </p:cNvSpPr>
          <p:nvPr>
            <p:ph type="title"/>
          </p:nvPr>
        </p:nvSpPr>
        <p:spPr>
          <a:xfrm>
            <a:off x="838200" y="386619"/>
            <a:ext cx="11195538" cy="1325563"/>
          </a:xfrm>
        </p:spPr>
        <p:txBody>
          <a:bodyPr>
            <a:noAutofit/>
          </a:bodyPr>
          <a:lstStyle/>
          <a:p>
            <a:r>
              <a:rPr lang="en-US" sz="2800" dirty="0"/>
              <a:t>The current class of solution methods alternate </a:t>
            </a:r>
            <a:r>
              <a:rPr lang="en-US" sz="2800" dirty="0">
                <a:solidFill>
                  <a:schemeClr val="accent6">
                    <a:lumMod val="75000"/>
                  </a:schemeClr>
                </a:solidFill>
              </a:rPr>
              <a:t>Policy Evaluation </a:t>
            </a:r>
            <a:r>
              <a:rPr lang="en-US" sz="2800" dirty="0"/>
              <a:t>and </a:t>
            </a:r>
            <a:r>
              <a:rPr lang="en-US" sz="2800" dirty="0">
                <a:solidFill>
                  <a:schemeClr val="accent4">
                    <a:lumMod val="75000"/>
                  </a:schemeClr>
                </a:solidFill>
              </a:rPr>
              <a:t>Improvement</a:t>
            </a:r>
            <a:r>
              <a:rPr lang="en-US" sz="2800" dirty="0"/>
              <a:t> – this is called “</a:t>
            </a:r>
            <a:r>
              <a:rPr lang="en-US" sz="2800" dirty="0">
                <a:solidFill>
                  <a:srgbClr val="C00000"/>
                </a:solidFill>
              </a:rPr>
              <a:t>General Policy Iteration</a:t>
            </a:r>
            <a:r>
              <a:rPr lang="en-US" sz="2800" dirty="0"/>
              <a:t>.”</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9934E29-DDDA-4350-9E86-CF9423426DBF}"/>
                  </a:ext>
                </a:extLst>
              </p:cNvPr>
              <p:cNvSpPr txBox="1"/>
              <p:nvPr/>
            </p:nvSpPr>
            <p:spPr>
              <a:xfrm>
                <a:off x="838200" y="3486367"/>
                <a:ext cx="98205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𝑆</m:t>
                          </m:r>
                          <m:r>
                            <a:rPr lang="en-US" sz="2800" b="0" i="1" smtClean="0">
                              <a:latin typeface="Cambria Math" panose="02040503050406030204" pitchFamily="18" charset="0"/>
                            </a:rPr>
                            <m:t>, </m:t>
                          </m:r>
                          <m:r>
                            <a:rPr lang="en-US" sz="2800" b="0" i="1" smtClean="0">
                              <a:latin typeface="Cambria Math" panose="02040503050406030204" pitchFamily="18" charset="0"/>
                            </a:rPr>
                            <m:t>𝐴</m:t>
                          </m:r>
                        </m:e>
                      </m:d>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a:rPr lang="en-US" sz="2800" i="1">
                              <a:latin typeface="Cambria Math" panose="02040503050406030204" pitchFamily="18" charset="0"/>
                            </a:rPr>
                            <m:t>𝑡</m:t>
                          </m:r>
                        </m:sub>
                      </m:sSub>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m:t>
                          </m:r>
                        </m:e>
                      </m:d>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𝑟</m:t>
                      </m:r>
                      <m:d>
                        <m:dPr>
                          <m:ctrlPr>
                            <a:rPr lang="en-US" sz="2800" b="0" i="1" smtClean="0">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m:t>
                          </m:r>
                        </m:e>
                      </m:d>
                      <m:r>
                        <a:rPr lang="en-US" sz="2800" b="0" i="1" smtClean="0">
                          <a:latin typeface="Cambria Math" panose="02040503050406030204" pitchFamily="18" charset="0"/>
                          <a:ea typeface="Cambria Math" panose="02040503050406030204" pitchFamily="18" charset="0"/>
                        </a:rPr>
                        <m:t>+</m:t>
                      </m:r>
                      <m:func>
                        <m:funcPr>
                          <m:ctrlPr>
                            <a:rPr lang="en-US" sz="2800" b="0" i="1" smtClean="0">
                              <a:latin typeface="Cambria Math" panose="02040503050406030204" pitchFamily="18" charset="0"/>
                              <a:ea typeface="Cambria Math" panose="02040503050406030204" pitchFamily="18" charset="0"/>
                            </a:rPr>
                          </m:ctrlPr>
                        </m:funcPr>
                        <m:fName>
                          <m:sSubSup>
                            <m:sSubSupPr>
                              <m:ctrlPr>
                                <a:rPr lang="en-US" sz="2800" b="0" i="1" smtClean="0">
                                  <a:latin typeface="Cambria Math" panose="02040503050406030204" pitchFamily="18" charset="0"/>
                                  <a:ea typeface="Cambria Math" panose="02040503050406030204" pitchFamily="18" charset="0"/>
                                </a:rPr>
                              </m:ctrlPr>
                            </m:sSubSupPr>
                            <m:e>
                              <m:r>
                                <m:rPr>
                                  <m:sty m:val="p"/>
                                </m:rPr>
                                <a:rPr lang="en-US" sz="2800" b="0" i="0" smtClean="0">
                                  <a:latin typeface="Cambria Math" panose="02040503050406030204" pitchFamily="18" charset="0"/>
                                  <a:ea typeface="Cambria Math" panose="02040503050406030204" pitchFamily="18" charset="0"/>
                                </a:rPr>
                                <m:t>max</m:t>
                              </m:r>
                            </m:e>
                            <m:sub>
                              <m:r>
                                <a:rPr lang="en-US" sz="2800" b="0" i="1" smtClean="0">
                                  <a:latin typeface="Cambria Math" panose="02040503050406030204" pitchFamily="18" charset="0"/>
                                  <a:ea typeface="Cambria Math" panose="02040503050406030204" pitchFamily="18" charset="0"/>
                                </a:rPr>
                                <m:t>𝑎</m:t>
                              </m:r>
                            </m:sub>
                            <m:sup>
                              <m:r>
                                <a:rPr lang="en-US" sz="2800" b="0" i="1" smtClean="0">
                                  <a:latin typeface="Cambria Math" panose="02040503050406030204" pitchFamily="18" charset="0"/>
                                  <a:ea typeface="Cambria Math" panose="02040503050406030204" pitchFamily="18" charset="0"/>
                                </a:rPr>
                                <m:t>′</m:t>
                              </m:r>
                            </m:sup>
                          </m:sSubSup>
                        </m:fName>
                        <m:e>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a:rPr lang="en-US" sz="2800" i="1">
                                  <a:latin typeface="Cambria Math" panose="02040503050406030204" pitchFamily="18" charset="0"/>
                                </a:rPr>
                                <m:t>𝑡</m:t>
                              </m:r>
                            </m:sub>
                          </m:sSub>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𝑆</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 </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𝐴</m:t>
                                  </m:r>
                                </m:e>
                                <m:sup>
                                  <m:r>
                                    <a:rPr lang="en-US" sz="2800" b="0" i="1" smtClean="0">
                                      <a:latin typeface="Cambria Math" panose="02040503050406030204" pitchFamily="18" charset="0"/>
                                      <a:ea typeface="Cambria Math" panose="02040503050406030204" pitchFamily="18" charset="0"/>
                                    </a:rPr>
                                    <m:t>′</m:t>
                                  </m:r>
                                </m:sup>
                              </m:sSup>
                            </m:e>
                          </m:d>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𝑄</m:t>
                              </m:r>
                            </m:e>
                            <m:sub>
                              <m:r>
                                <a:rPr lang="en-US" sz="2800" i="1">
                                  <a:latin typeface="Cambria Math" panose="02040503050406030204" pitchFamily="18" charset="0"/>
                                </a:rPr>
                                <m:t>𝑡</m:t>
                              </m:r>
                            </m:sub>
                          </m:sSub>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𝑆</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𝐴</m:t>
                          </m:r>
                          <m:r>
                            <a:rPr lang="en-US" sz="2800" b="0" i="1" smtClean="0">
                              <a:latin typeface="Cambria Math" panose="02040503050406030204" pitchFamily="18" charset="0"/>
                              <a:ea typeface="Cambria Math" panose="02040503050406030204" pitchFamily="18" charset="0"/>
                            </a:rPr>
                            <m:t>)]</m:t>
                          </m:r>
                        </m:e>
                      </m:func>
                    </m:oMath>
                  </m:oMathPara>
                </a14:m>
                <a:endParaRPr lang="en-US" sz="2800" dirty="0"/>
              </a:p>
            </p:txBody>
          </p:sp>
        </mc:Choice>
        <mc:Fallback>
          <p:sp>
            <p:nvSpPr>
              <p:cNvPr id="4" name="TextBox 3">
                <a:extLst>
                  <a:ext uri="{FF2B5EF4-FFF2-40B4-BE49-F238E27FC236}">
                    <a16:creationId xmlns:a16="http://schemas.microsoft.com/office/drawing/2014/main" id="{39934E29-DDDA-4350-9E86-CF9423426DBF}"/>
                  </a:ext>
                </a:extLst>
              </p:cNvPr>
              <p:cNvSpPr txBox="1">
                <a:spLocks noRot="1" noChangeAspect="1" noMove="1" noResize="1" noEditPoints="1" noAdjustHandles="1" noChangeArrowheads="1" noChangeShapeType="1" noTextEdit="1"/>
              </p:cNvSpPr>
              <p:nvPr/>
            </p:nvSpPr>
            <p:spPr>
              <a:xfrm>
                <a:off x="838200" y="3486367"/>
                <a:ext cx="9820574"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F6E77DF-23B6-4FC1-8AC3-A89F450A721A}"/>
                  </a:ext>
                </a:extLst>
              </p:cNvPr>
              <p:cNvSpPr txBox="1"/>
              <p:nvPr/>
            </p:nvSpPr>
            <p:spPr>
              <a:xfrm flipH="1">
                <a:off x="1133718" y="4584965"/>
                <a:ext cx="9702020" cy="1754326"/>
              </a:xfrm>
              <a:prstGeom prst="rect">
                <a:avLst/>
              </a:prstGeom>
              <a:noFill/>
            </p:spPr>
            <p:txBody>
              <a:bodyPr wrap="square" rtlCol="0">
                <a:spAutoFit/>
              </a:bodyPr>
              <a:lstStyle/>
              <a:p>
                <a:r>
                  <a:rPr lang="en-US" dirty="0"/>
                  <a:t>Algorithm</a:t>
                </a:r>
              </a:p>
              <a:p>
                <a:pPr marL="342900" indent="-342900">
                  <a:buAutoNum type="arabicPeriod"/>
                </a:pPr>
                <a:r>
                  <a:rPr lang="en-US" dirty="0"/>
                  <a:t>Initialize all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b="0" i="1" smtClean="0">
                            <a:latin typeface="Cambria Math" panose="02040503050406030204" pitchFamily="18" charset="0"/>
                          </a:rPr>
                          <m:t>0</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𝐴</m:t>
                        </m:r>
                      </m:e>
                    </m:d>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0</m:t>
                    </m:r>
                  </m:oMath>
                </a14:m>
                <a:endParaRPr lang="en-US" b="0" dirty="0">
                  <a:ea typeface="Cambria Math" panose="02040503050406030204" pitchFamily="18" charset="0"/>
                </a:endParaRPr>
              </a:p>
              <a:p>
                <a:pPr marL="342900" indent="-342900">
                  <a:buAutoNum type="arabicPeriod"/>
                </a:pPr>
                <a:r>
                  <a:rPr lang="en-US" dirty="0"/>
                  <a:t>For all episodes:</a:t>
                </a:r>
              </a:p>
              <a:p>
                <a:pPr lvl="1"/>
                <a:r>
                  <a:rPr lang="en-US" dirty="0"/>
                  <a:t>For all states visited:</a:t>
                </a:r>
              </a:p>
              <a:p>
                <a:pPr lvl="2"/>
                <a:r>
                  <a:rPr lang="en-US" dirty="0"/>
                  <a:t>Apply Q learning</a:t>
                </a:r>
              </a:p>
              <a:p>
                <a:pPr marL="342900" indent="-342900">
                  <a:buAutoNum type="arabicPeriod"/>
                </a:pPr>
                <a:r>
                  <a:rPr lang="en-US" dirty="0"/>
                  <a:t>Recover optimal policy: </a:t>
                </a:r>
                <a14:m>
                  <m:oMath xmlns:m="http://schemas.openxmlformats.org/officeDocument/2006/math">
                    <m:r>
                      <a:rPr lang="en-US" i="1" smtClean="0">
                        <a:latin typeface="Cambria Math" panose="02040503050406030204" pitchFamily="18" charset="0"/>
                        <a:ea typeface="Cambria Math" panose="02040503050406030204" pitchFamily="18" charset="0"/>
                      </a:rPr>
                      <m:t>𝜋</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𝑠</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𝑎𝑟𝑔𝑚𝑎</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𝑄</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r>
                  <a:rPr lang="en-US" dirty="0"/>
                  <a:t> </a:t>
                </a:r>
              </a:p>
            </p:txBody>
          </p:sp>
        </mc:Choice>
        <mc:Fallback>
          <p:sp>
            <p:nvSpPr>
              <p:cNvPr id="6" name="TextBox 5">
                <a:extLst>
                  <a:ext uri="{FF2B5EF4-FFF2-40B4-BE49-F238E27FC236}">
                    <a16:creationId xmlns:a16="http://schemas.microsoft.com/office/drawing/2014/main" id="{7F6E77DF-23B6-4FC1-8AC3-A89F450A721A}"/>
                  </a:ext>
                </a:extLst>
              </p:cNvPr>
              <p:cNvSpPr txBox="1">
                <a:spLocks noRot="1" noChangeAspect="1" noMove="1" noResize="1" noEditPoints="1" noAdjustHandles="1" noChangeArrowheads="1" noChangeShapeType="1" noTextEdit="1"/>
              </p:cNvSpPr>
              <p:nvPr/>
            </p:nvSpPr>
            <p:spPr>
              <a:xfrm flipH="1">
                <a:off x="1133718" y="4584965"/>
                <a:ext cx="9702020" cy="1754326"/>
              </a:xfrm>
              <a:prstGeom prst="rect">
                <a:avLst/>
              </a:prstGeom>
              <a:blipFill>
                <a:blip r:embed="rId3"/>
                <a:stretch>
                  <a:fillRect l="-565" t="-1736" b="-4514"/>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A3B38C19-38CC-4707-8737-7C35D4F21F5B}"/>
              </a:ext>
            </a:extLst>
          </p:cNvPr>
          <p:cNvCxnSpPr/>
          <p:nvPr/>
        </p:nvCxnSpPr>
        <p:spPr>
          <a:xfrm>
            <a:off x="1225176" y="4863254"/>
            <a:ext cx="619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7AFBD4-008B-45E6-B8F6-4C985B4EEB71}"/>
              </a:ext>
            </a:extLst>
          </p:cNvPr>
          <p:cNvCxnSpPr/>
          <p:nvPr/>
        </p:nvCxnSpPr>
        <p:spPr>
          <a:xfrm>
            <a:off x="1244875" y="6307493"/>
            <a:ext cx="6197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01C26E3-13FE-469E-BA97-BBF9CCE4164C}"/>
                  </a:ext>
                </a:extLst>
              </p:cNvPr>
              <p:cNvSpPr txBox="1"/>
              <p:nvPr/>
            </p:nvSpPr>
            <p:spPr>
              <a:xfrm>
                <a:off x="838200" y="2319906"/>
                <a:ext cx="10804071" cy="1200329"/>
              </a:xfrm>
              <a:prstGeom prst="rect">
                <a:avLst/>
              </a:prstGeom>
              <a:noFill/>
            </p:spPr>
            <p:txBody>
              <a:bodyPr wrap="square" rtlCol="0">
                <a:spAutoFit/>
              </a:bodyPr>
              <a:lstStyle/>
              <a:p>
                <a:r>
                  <a:rPr lang="en-US" sz="2400" dirty="0">
                    <a:solidFill>
                      <a:srgbClr val="FFC000"/>
                    </a:solidFill>
                  </a:rPr>
                  <a:t>“Q-learning”</a:t>
                </a:r>
                <a:r>
                  <a:rPr lang="en-US" sz="2400" dirty="0"/>
                  <a:t> 	– a well known solution approach.</a:t>
                </a:r>
              </a:p>
              <a:p>
                <a:r>
                  <a:rPr lang="en-US" sz="2400" dirty="0">
                    <a:solidFill>
                      <a:srgbClr val="FFC000"/>
                    </a:solidFill>
                  </a:rPr>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i="1">
                            <a:latin typeface="Cambria Math" panose="02040503050406030204" pitchFamily="18" charset="0"/>
                          </a:rPr>
                          <m:t>𝑡</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𝐴</m:t>
                        </m:r>
                      </m:e>
                    </m:d>
                    <m:r>
                      <a:rPr lang="en-US" sz="2400" b="0" i="1" smtClean="0">
                        <a:latin typeface="Cambria Math" panose="02040503050406030204" pitchFamily="18" charset="0"/>
                        <a:ea typeface="Cambria Math" panose="02040503050406030204" pitchFamily="18" charset="0"/>
                      </a:rPr>
                      <m:t> </m:t>
                    </m:r>
                  </m:oMath>
                </a14:m>
                <a:r>
                  <a:rPr lang="en-US" sz="2400" dirty="0"/>
                  <a:t>	– “value action function”</a:t>
                </a:r>
                <a:br>
                  <a:rPr lang="en-US" sz="2400" dirty="0"/>
                </a:br>
                <a:r>
                  <a:rPr lang="en-US" sz="2400" dirty="0"/>
                  <a:t>                       </a:t>
                </a:r>
              </a:p>
            </p:txBody>
          </p:sp>
        </mc:Choice>
        <mc:Fallback>
          <p:sp>
            <p:nvSpPr>
              <p:cNvPr id="3" name="TextBox 2">
                <a:extLst>
                  <a:ext uri="{FF2B5EF4-FFF2-40B4-BE49-F238E27FC236}">
                    <a16:creationId xmlns:a16="http://schemas.microsoft.com/office/drawing/2014/main" id="{001C26E3-13FE-469E-BA97-BBF9CCE4164C}"/>
                  </a:ext>
                </a:extLst>
              </p:cNvPr>
              <p:cNvSpPr txBox="1">
                <a:spLocks noRot="1" noChangeAspect="1" noMove="1" noResize="1" noEditPoints="1" noAdjustHandles="1" noChangeArrowheads="1" noChangeShapeType="1" noTextEdit="1"/>
              </p:cNvSpPr>
              <p:nvPr/>
            </p:nvSpPr>
            <p:spPr>
              <a:xfrm>
                <a:off x="838200" y="2319906"/>
                <a:ext cx="10804071" cy="1200329"/>
              </a:xfrm>
              <a:prstGeom prst="rect">
                <a:avLst/>
              </a:prstGeom>
              <a:blipFill>
                <a:blip r:embed="rId4"/>
                <a:stretch>
                  <a:fillRect l="-903" t="-4082"/>
                </a:stretch>
              </a:blipFill>
            </p:spPr>
            <p:txBody>
              <a:bodyPr/>
              <a:lstStyle/>
              <a:p>
                <a:r>
                  <a:rPr lang="en-US">
                    <a:noFill/>
                  </a:rPr>
                  <a:t> </a:t>
                </a:r>
              </a:p>
            </p:txBody>
          </p:sp>
        </mc:Fallback>
      </mc:AlternateContent>
    </p:spTree>
    <p:extLst>
      <p:ext uri="{BB962C8B-B14F-4D97-AF65-F5344CB8AC3E}">
        <p14:creationId xmlns:p14="http://schemas.microsoft.com/office/powerpoint/2010/main" val="3984198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F1A93-E386-4651-A227-5D6CA7810ED3}"/>
              </a:ext>
            </a:extLst>
          </p:cNvPr>
          <p:cNvSpPr>
            <a:spLocks noGrp="1"/>
          </p:cNvSpPr>
          <p:nvPr>
            <p:ph type="title"/>
          </p:nvPr>
        </p:nvSpPr>
        <p:spPr/>
        <p:txBody>
          <a:bodyPr>
            <a:normAutofit fontScale="90000"/>
          </a:bodyPr>
          <a:lstStyle/>
          <a:p>
            <a:r>
              <a:rPr lang="en-US" sz="2400" dirty="0"/>
              <a:t>In an </a:t>
            </a:r>
            <a:r>
              <a:rPr lang="en-US" sz="2400" i="1" dirty="0"/>
              <a:t>Actor-Critic</a:t>
            </a:r>
            <a:r>
              <a:rPr lang="en-US" sz="2400" dirty="0"/>
              <a:t> algorithm, the </a:t>
            </a:r>
            <a:r>
              <a:rPr lang="en-US" sz="2400" i="1" dirty="0"/>
              <a:t>Actor </a:t>
            </a:r>
            <a:r>
              <a:rPr lang="en-US" sz="2400" dirty="0"/>
              <a:t>aims to improve the current policy based on the current value function, and the </a:t>
            </a:r>
            <a:r>
              <a:rPr lang="en-US" sz="2400" i="1" dirty="0"/>
              <a:t>Critic </a:t>
            </a:r>
            <a:r>
              <a:rPr lang="en-US" sz="2400" dirty="0"/>
              <a:t>improves the value based on the rewards generated by the current policy. Together they implement </a:t>
            </a:r>
            <a:r>
              <a:rPr lang="en-US" sz="2400" i="1" dirty="0"/>
              <a:t>Generalized Policy Iteration,</a:t>
            </a:r>
            <a:r>
              <a:rPr lang="en-US" sz="2400" dirty="0"/>
              <a:t> trying to converge on optimal value and policy functions. </a:t>
            </a:r>
          </a:p>
        </p:txBody>
      </p:sp>
      <p:pic>
        <p:nvPicPr>
          <p:cNvPr id="3" name="Picture 2">
            <a:extLst>
              <a:ext uri="{FF2B5EF4-FFF2-40B4-BE49-F238E27FC236}">
                <a16:creationId xmlns:a16="http://schemas.microsoft.com/office/drawing/2014/main" id="{FFCB11D1-22BE-492F-86EB-4FA243610A79}"/>
              </a:ext>
            </a:extLst>
          </p:cNvPr>
          <p:cNvPicPr>
            <a:picLocks noChangeAspect="1"/>
          </p:cNvPicPr>
          <p:nvPr/>
        </p:nvPicPr>
        <p:blipFill>
          <a:blip r:embed="rId2"/>
          <a:stretch>
            <a:fillRect/>
          </a:stretch>
        </p:blipFill>
        <p:spPr>
          <a:xfrm>
            <a:off x="2679973" y="1690688"/>
            <a:ext cx="4924425" cy="4981575"/>
          </a:xfrm>
          <a:prstGeom prst="rect">
            <a:avLst/>
          </a:prstGeom>
        </p:spPr>
      </p:pic>
      <p:sp>
        <p:nvSpPr>
          <p:cNvPr id="6" name="Rectangle 5">
            <a:extLst>
              <a:ext uri="{FF2B5EF4-FFF2-40B4-BE49-F238E27FC236}">
                <a16:creationId xmlns:a16="http://schemas.microsoft.com/office/drawing/2014/main" id="{60A686B1-6912-4D06-81D1-A81EEBD10862}"/>
              </a:ext>
            </a:extLst>
          </p:cNvPr>
          <p:cNvSpPr/>
          <p:nvPr/>
        </p:nvSpPr>
        <p:spPr>
          <a:xfrm>
            <a:off x="4360985" y="2573220"/>
            <a:ext cx="627184" cy="24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154968F-19A4-4905-8F30-A1921F6751ED}"/>
              </a:ext>
            </a:extLst>
          </p:cNvPr>
          <p:cNvSpPr/>
          <p:nvPr/>
        </p:nvSpPr>
        <p:spPr>
          <a:xfrm>
            <a:off x="3610709" y="3616574"/>
            <a:ext cx="627184" cy="24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D04E34-72B3-4143-8CF1-872BEE890A16}"/>
              </a:ext>
            </a:extLst>
          </p:cNvPr>
          <p:cNvSpPr txBox="1"/>
          <p:nvPr/>
        </p:nvSpPr>
        <p:spPr>
          <a:xfrm>
            <a:off x="3906874" y="2324801"/>
            <a:ext cx="861326" cy="461665"/>
          </a:xfrm>
          <a:prstGeom prst="rect">
            <a:avLst/>
          </a:prstGeom>
          <a:noFill/>
        </p:spPr>
        <p:txBody>
          <a:bodyPr wrap="none" rtlCol="0">
            <a:spAutoFit/>
          </a:bodyPr>
          <a:lstStyle/>
          <a:p>
            <a:r>
              <a:rPr lang="en-US" sz="2400" dirty="0">
                <a:highlight>
                  <a:srgbClr val="00FFFF"/>
                </a:highlight>
              </a:rPr>
              <a:t>Actor</a:t>
            </a:r>
          </a:p>
        </p:txBody>
      </p:sp>
      <p:sp>
        <p:nvSpPr>
          <p:cNvPr id="5" name="TextBox 4">
            <a:extLst>
              <a:ext uri="{FF2B5EF4-FFF2-40B4-BE49-F238E27FC236}">
                <a16:creationId xmlns:a16="http://schemas.microsoft.com/office/drawing/2014/main" id="{F1413332-9329-48E1-9691-399D0E4F5308}"/>
              </a:ext>
            </a:extLst>
          </p:cNvPr>
          <p:cNvSpPr txBox="1"/>
          <p:nvPr/>
        </p:nvSpPr>
        <p:spPr>
          <a:xfrm>
            <a:off x="3924301" y="3420579"/>
            <a:ext cx="829073" cy="461665"/>
          </a:xfrm>
          <a:prstGeom prst="rect">
            <a:avLst/>
          </a:prstGeom>
          <a:noFill/>
        </p:spPr>
        <p:txBody>
          <a:bodyPr wrap="square" rtlCol="0">
            <a:spAutoFit/>
          </a:bodyPr>
          <a:lstStyle/>
          <a:p>
            <a:r>
              <a:rPr lang="en-US" sz="2400" dirty="0">
                <a:highlight>
                  <a:srgbClr val="00FF00"/>
                </a:highlight>
              </a:rPr>
              <a:t>Critic</a:t>
            </a:r>
          </a:p>
        </p:txBody>
      </p:sp>
      <p:sp>
        <p:nvSpPr>
          <p:cNvPr id="10" name="Callout: Bent Line 9">
            <a:extLst>
              <a:ext uri="{FF2B5EF4-FFF2-40B4-BE49-F238E27FC236}">
                <a16:creationId xmlns:a16="http://schemas.microsoft.com/office/drawing/2014/main" id="{687B0AEB-A475-4C6B-85BD-5300DBFC9476}"/>
              </a:ext>
            </a:extLst>
          </p:cNvPr>
          <p:cNvSpPr/>
          <p:nvPr/>
        </p:nvSpPr>
        <p:spPr>
          <a:xfrm>
            <a:off x="7766538" y="2416936"/>
            <a:ext cx="3106615" cy="724849"/>
          </a:xfrm>
          <a:prstGeom prst="borderCallout2">
            <a:avLst>
              <a:gd name="adj1" fmla="val 18750"/>
              <a:gd name="adj2" fmla="val -8333"/>
              <a:gd name="adj3" fmla="val 18750"/>
              <a:gd name="adj4" fmla="val -16667"/>
              <a:gd name="adj5" fmla="val 141612"/>
              <a:gd name="adj6" fmla="val -4912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C00000"/>
                </a:solidFill>
              </a:rPr>
              <a:t>“Temporal Difference (TD) =</a:t>
            </a:r>
          </a:p>
          <a:p>
            <a:r>
              <a:rPr lang="en-US" dirty="0">
                <a:solidFill>
                  <a:srgbClr val="C00000"/>
                </a:solidFill>
              </a:rPr>
              <a:t>Reward prediction error</a:t>
            </a:r>
          </a:p>
        </p:txBody>
      </p:sp>
    </p:spTree>
    <p:extLst>
      <p:ext uri="{BB962C8B-B14F-4D97-AF65-F5344CB8AC3E}">
        <p14:creationId xmlns:p14="http://schemas.microsoft.com/office/powerpoint/2010/main" val="31057684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a:xfrm>
            <a:off x="585216" y="3977319"/>
            <a:ext cx="9144000" cy="304699"/>
          </a:xfrm>
        </p:spPr>
        <p:txBody>
          <a:bodyPr/>
          <a:lstStyle/>
          <a:p>
            <a:r>
              <a:rPr lang="en-US" dirty="0"/>
              <a:t>Maze Navigation</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D50682-6C69-4E51-9B05-B290ED1E24AF}"/>
              </a:ext>
            </a:extLst>
          </p:cNvPr>
          <p:cNvPicPr>
            <a:picLocks noChangeAspect="1"/>
          </p:cNvPicPr>
          <p:nvPr/>
        </p:nvPicPr>
        <p:blipFill>
          <a:blip r:embed="rId2"/>
          <a:stretch>
            <a:fillRect/>
          </a:stretch>
        </p:blipFill>
        <p:spPr>
          <a:xfrm>
            <a:off x="491743" y="0"/>
            <a:ext cx="11208513" cy="6858000"/>
          </a:xfrm>
          <a:prstGeom prst="rect">
            <a:avLst/>
          </a:prstGeom>
        </p:spPr>
      </p:pic>
    </p:spTree>
    <p:extLst>
      <p:ext uri="{BB962C8B-B14F-4D97-AF65-F5344CB8AC3E}">
        <p14:creationId xmlns:p14="http://schemas.microsoft.com/office/powerpoint/2010/main" val="191358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BA605-CB61-4F74-A7D4-EC2A439365A3}"/>
              </a:ext>
            </a:extLst>
          </p:cNvPr>
          <p:cNvSpPr>
            <a:spLocks noGrp="1"/>
          </p:cNvSpPr>
          <p:nvPr>
            <p:ph type="title"/>
          </p:nvPr>
        </p:nvSpPr>
        <p:spPr/>
        <p:txBody>
          <a:bodyPr/>
          <a:lstStyle/>
          <a:p>
            <a:r>
              <a:rPr lang="en-US" dirty="0"/>
              <a:t>Example</a:t>
            </a:r>
          </a:p>
        </p:txBody>
      </p:sp>
      <p:sp>
        <p:nvSpPr>
          <p:cNvPr id="6" name="Rectangle 5">
            <a:extLst>
              <a:ext uri="{FF2B5EF4-FFF2-40B4-BE49-F238E27FC236}">
                <a16:creationId xmlns:a16="http://schemas.microsoft.com/office/drawing/2014/main" id="{0178E6A1-A899-441A-9395-F3EDCB9EC955}"/>
              </a:ext>
            </a:extLst>
          </p:cNvPr>
          <p:cNvSpPr/>
          <p:nvPr/>
        </p:nvSpPr>
        <p:spPr bwMode="auto">
          <a:xfrm>
            <a:off x="14831960" y="2558644"/>
            <a:ext cx="1521247" cy="190724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B4132810-F55B-4E66-BABB-652B31A8A965}"/>
              </a:ext>
            </a:extLst>
          </p:cNvPr>
          <p:cNvSpPr/>
          <p:nvPr/>
        </p:nvSpPr>
        <p:spPr bwMode="auto">
          <a:xfrm>
            <a:off x="3008714" y="175061"/>
            <a:ext cx="7220443" cy="62053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solidFill>
                  <a:schemeClr val="bg1">
                    <a:lumMod val="75000"/>
                  </a:schemeClr>
                </a:solidFill>
                <a:ea typeface="Segoe UI" pitchFamily="34" charset="0"/>
                <a:cs typeface="Segoe UI" pitchFamily="34" charset="0"/>
              </a:rPr>
              <a:t>Your App</a:t>
            </a:r>
          </a:p>
        </p:txBody>
      </p:sp>
      <p:sp>
        <p:nvSpPr>
          <p:cNvPr id="8" name="Rectangle 7">
            <a:extLst>
              <a:ext uri="{FF2B5EF4-FFF2-40B4-BE49-F238E27FC236}">
                <a16:creationId xmlns:a16="http://schemas.microsoft.com/office/drawing/2014/main" id="{8692FE84-9664-4AA3-BE49-B192A1669514}"/>
              </a:ext>
            </a:extLst>
          </p:cNvPr>
          <p:cNvSpPr/>
          <p:nvPr/>
        </p:nvSpPr>
        <p:spPr bwMode="auto">
          <a:xfrm>
            <a:off x="6137833" y="1424006"/>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2974630-D120-4C3C-B8D5-E8FC2AE6B989}"/>
              </a:ext>
            </a:extLst>
          </p:cNvPr>
          <p:cNvSpPr/>
          <p:nvPr/>
        </p:nvSpPr>
        <p:spPr bwMode="auto">
          <a:xfrm>
            <a:off x="6142933" y="3754693"/>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E92ACA4-8726-4A45-BA96-48588D11CB71}"/>
              </a:ext>
            </a:extLst>
          </p:cNvPr>
          <p:cNvSpPr/>
          <p:nvPr/>
        </p:nvSpPr>
        <p:spPr bwMode="auto">
          <a:xfrm>
            <a:off x="6142933" y="2615362"/>
            <a:ext cx="1151623" cy="943540"/>
          </a:xfrm>
          <a:prstGeom prst="rect">
            <a:avLst/>
          </a:prstGeom>
          <a:solidFill>
            <a:schemeClr val="bg1">
              <a:lumMod val="85000"/>
            </a:schemeClr>
          </a:solidFill>
          <a:ln w="38100">
            <a:solidFill>
              <a:srgbClr val="0078D4"/>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endParaRPr>
          </a:p>
        </p:txBody>
      </p:sp>
      <p:pic>
        <p:nvPicPr>
          <p:cNvPr id="11" name="Picture 2">
            <a:extLst>
              <a:ext uri="{FF2B5EF4-FFF2-40B4-BE49-F238E27FC236}">
                <a16:creationId xmlns:a16="http://schemas.microsoft.com/office/drawing/2014/main" id="{833B7DB7-1AE0-4EC5-8299-0095B4814202}"/>
              </a:ext>
            </a:extLst>
          </p:cNvPr>
          <p:cNvPicPr>
            <a:picLocks noChangeAspect="1" noChangeArrowheads="1"/>
          </p:cNvPicPr>
          <p:nvPr/>
        </p:nvPicPr>
        <p:blipFill rotWithShape="1">
          <a:blip r:embed="rId3"/>
          <a:srcRect b="14882"/>
          <a:stretch/>
        </p:blipFill>
        <p:spPr bwMode="auto">
          <a:xfrm>
            <a:off x="684904" y="2137766"/>
            <a:ext cx="1544759" cy="184570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E0D220A0-9319-4CDF-AE19-C5A9DA12F373}"/>
              </a:ext>
            </a:extLst>
          </p:cNvPr>
          <p:cNvSpPr/>
          <p:nvPr/>
        </p:nvSpPr>
        <p:spPr bwMode="auto">
          <a:xfrm>
            <a:off x="7786813" y="1990846"/>
            <a:ext cx="1855979"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52FAA58-CE40-4D5B-A9E1-0A4784DAED04}"/>
              </a:ext>
            </a:extLst>
          </p:cNvPr>
          <p:cNvSpPr/>
          <p:nvPr/>
        </p:nvSpPr>
        <p:spPr bwMode="auto">
          <a:xfrm>
            <a:off x="6487322" y="2854907"/>
            <a:ext cx="430674" cy="430674"/>
          </a:xfrm>
          <a:prstGeom prst="ellipse">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Isosceles Triangle 13">
            <a:extLst>
              <a:ext uri="{FF2B5EF4-FFF2-40B4-BE49-F238E27FC236}">
                <a16:creationId xmlns:a16="http://schemas.microsoft.com/office/drawing/2014/main" id="{63CB910B-6986-45DE-954A-B8D349C94406}"/>
              </a:ext>
            </a:extLst>
          </p:cNvPr>
          <p:cNvSpPr/>
          <p:nvPr/>
        </p:nvSpPr>
        <p:spPr bwMode="auto">
          <a:xfrm>
            <a:off x="6442818" y="3991985"/>
            <a:ext cx="506406" cy="436557"/>
          </a:xfrm>
          <a:prstGeom prst="triangle">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 name="Connector: Elbow 14">
            <a:extLst>
              <a:ext uri="{FF2B5EF4-FFF2-40B4-BE49-F238E27FC236}">
                <a16:creationId xmlns:a16="http://schemas.microsoft.com/office/drawing/2014/main" id="{3E40126F-DA84-43D9-B782-BDA86ED98FFE}"/>
              </a:ext>
            </a:extLst>
          </p:cNvPr>
          <p:cNvCxnSpPr>
            <a:cxnSpLocks/>
          </p:cNvCxnSpPr>
          <p:nvPr/>
        </p:nvCxnSpPr>
        <p:spPr>
          <a:xfrm flipV="1">
            <a:off x="4778377" y="1896779"/>
            <a:ext cx="1482117" cy="1373011"/>
          </a:xfrm>
          <a:prstGeom prst="bentConnector3">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36D11BC0-7400-4035-94E0-CA7B07F798F6}"/>
              </a:ext>
            </a:extLst>
          </p:cNvPr>
          <p:cNvCxnSpPr>
            <a:cxnSpLocks/>
          </p:cNvCxnSpPr>
          <p:nvPr/>
        </p:nvCxnSpPr>
        <p:spPr>
          <a:xfrm flipV="1">
            <a:off x="4905018" y="3028402"/>
            <a:ext cx="1346578" cy="245400"/>
          </a:xfrm>
          <a:prstGeom prst="bentConnector3">
            <a:avLst>
              <a:gd name="adj1" fmla="val 45778"/>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Folded Corner 16">
            <a:extLst>
              <a:ext uri="{FF2B5EF4-FFF2-40B4-BE49-F238E27FC236}">
                <a16:creationId xmlns:a16="http://schemas.microsoft.com/office/drawing/2014/main" id="{6FB42B8A-60B1-4446-A65F-15373DBC2C29}"/>
              </a:ext>
            </a:extLst>
          </p:cNvPr>
          <p:cNvSpPr/>
          <p:nvPr/>
        </p:nvSpPr>
        <p:spPr bwMode="auto">
          <a:xfrm>
            <a:off x="7789287" y="3084781"/>
            <a:ext cx="1853505"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685E44BF-C362-4A12-8126-2E43DD84C0D9}"/>
              </a:ext>
            </a:extLst>
          </p:cNvPr>
          <p:cNvSpPr txBox="1"/>
          <p:nvPr/>
        </p:nvSpPr>
        <p:spPr>
          <a:xfrm>
            <a:off x="7796673" y="3020342"/>
            <a:ext cx="1853505" cy="572464"/>
          </a:xfrm>
          <a:prstGeom prst="rect">
            <a:avLst/>
          </a:prstGeom>
          <a:noFill/>
        </p:spPr>
        <p:txBody>
          <a:bodyPr wrap="square" lIns="182880" tIns="146304" rIns="182880" bIns="146304" rtlCol="0" anchor="t">
            <a:spAutoFit/>
          </a:bodyPr>
          <a:lstStyle/>
          <a:p>
            <a:pPr>
              <a:lnSpc>
                <a:spcPct val="90000"/>
              </a:lnSpc>
              <a:spcAft>
                <a:spcPts val="600"/>
              </a:spcAft>
              <a:defRPr/>
            </a:pPr>
            <a:r>
              <a:rPr kumimoji="0" lang="en-US" sz="2000" b="0" i="0" u="none" strike="noStrike" kern="1200" cap="none" spc="0" normalizeH="0" baseline="0" noProof="0">
                <a:ln>
                  <a:noFill/>
                </a:ln>
                <a:solidFill>
                  <a:schemeClr val="bg1"/>
                </a:solidFill>
                <a:effectLst/>
                <a:uLnTx/>
                <a:uFillTx/>
                <a:latin typeface="Segoe UI"/>
                <a:ea typeface="+mn-ea"/>
                <a:cs typeface="+mn-cs"/>
              </a:rPr>
              <a:t>Action 2 Info</a:t>
            </a:r>
          </a:p>
        </p:txBody>
      </p:sp>
      <p:sp>
        <p:nvSpPr>
          <p:cNvPr id="19" name="Rectangle: Folded Corner 18">
            <a:extLst>
              <a:ext uri="{FF2B5EF4-FFF2-40B4-BE49-F238E27FC236}">
                <a16:creationId xmlns:a16="http://schemas.microsoft.com/office/drawing/2014/main" id="{23CFA70E-50C5-4238-8646-403DC39A28F3}"/>
              </a:ext>
            </a:extLst>
          </p:cNvPr>
          <p:cNvSpPr/>
          <p:nvPr/>
        </p:nvSpPr>
        <p:spPr bwMode="auto">
          <a:xfrm>
            <a:off x="7798367" y="4190208"/>
            <a:ext cx="1844425" cy="432139"/>
          </a:xfrm>
          <a:prstGeom prst="foldedCorner">
            <a:avLst>
              <a:gd name="adj" fmla="val 50000"/>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63F589F7-3BAF-44D2-A856-15E0F823023C}"/>
              </a:ext>
            </a:extLst>
          </p:cNvPr>
          <p:cNvSpPr txBox="1"/>
          <p:nvPr/>
        </p:nvSpPr>
        <p:spPr>
          <a:xfrm>
            <a:off x="7805752" y="4125769"/>
            <a:ext cx="1837040" cy="572464"/>
          </a:xfrm>
          <a:prstGeom prst="rect">
            <a:avLst/>
          </a:prstGeom>
          <a:noFill/>
        </p:spPr>
        <p:txBody>
          <a:bodyPr wrap="square" lIns="182880" tIns="146304" rIns="182880" bIns="146304" rtlCol="0" anchor="t">
            <a:spAutoFit/>
          </a:bodyPr>
          <a:lstStyle/>
          <a:p>
            <a:pPr>
              <a:lnSpc>
                <a:spcPct val="90000"/>
              </a:lnSpc>
              <a:spcAft>
                <a:spcPts val="600"/>
              </a:spcAft>
              <a:defRPr/>
            </a:pPr>
            <a:r>
              <a:rPr kumimoji="0" lang="en-US" sz="2000" b="0" i="0" u="none" strike="noStrike" kern="1200" cap="none" spc="0" normalizeH="0" baseline="0" noProof="0">
                <a:ln>
                  <a:noFill/>
                </a:ln>
                <a:solidFill>
                  <a:schemeClr val="bg1"/>
                </a:solidFill>
                <a:effectLst/>
                <a:uLnTx/>
                <a:uFillTx/>
                <a:latin typeface="Segoe UI"/>
                <a:ea typeface="+mn-ea"/>
                <a:cs typeface="+mn-cs"/>
              </a:rPr>
              <a:t>Action 3 Info</a:t>
            </a:r>
          </a:p>
        </p:txBody>
      </p:sp>
      <p:sp>
        <p:nvSpPr>
          <p:cNvPr id="21" name="Rectangle: Folded Corner 20">
            <a:extLst>
              <a:ext uri="{FF2B5EF4-FFF2-40B4-BE49-F238E27FC236}">
                <a16:creationId xmlns:a16="http://schemas.microsoft.com/office/drawing/2014/main" id="{21880FEB-3D30-435E-9D42-8B24CEC3145D}"/>
              </a:ext>
            </a:extLst>
          </p:cNvPr>
          <p:cNvSpPr/>
          <p:nvPr/>
        </p:nvSpPr>
        <p:spPr bwMode="auto">
          <a:xfrm>
            <a:off x="7796672" y="523355"/>
            <a:ext cx="1846119" cy="971994"/>
          </a:xfrm>
          <a:prstGeom prst="foldedCorner">
            <a:avLst>
              <a:gd name="adj" fmla="val 2491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045201DF-CB8C-48B2-9C08-8B6630E3AF32}"/>
              </a:ext>
            </a:extLst>
          </p:cNvPr>
          <p:cNvSpPr txBox="1"/>
          <p:nvPr/>
        </p:nvSpPr>
        <p:spPr>
          <a:xfrm>
            <a:off x="7805752" y="831891"/>
            <a:ext cx="1837039"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User &amp; Context </a:t>
            </a:r>
            <a:br>
              <a:rPr kumimoji="0" lang="en-US" sz="1600" b="0" i="0" u="none" strike="noStrike" kern="1200" cap="none" spc="0" normalizeH="0" baseline="0" noProof="0" dirty="0">
                <a:ln>
                  <a:noFill/>
                </a:ln>
                <a:solidFill>
                  <a:schemeClr val="bg1"/>
                </a:solidFill>
                <a:effectLst/>
                <a:uLnTx/>
                <a:uFillTx/>
                <a:latin typeface="Segoe UI"/>
                <a:ea typeface="+mn-ea"/>
                <a:cs typeface="+mn-cs"/>
              </a:rPr>
            </a:br>
            <a:r>
              <a:rPr kumimoji="0" lang="en-US" sz="1600" b="0" i="0" u="none" strike="noStrike" kern="1200" cap="none" spc="0" normalizeH="0" baseline="0" noProof="0" dirty="0">
                <a:ln>
                  <a:noFill/>
                </a:ln>
                <a:solidFill>
                  <a:schemeClr val="bg1"/>
                </a:solidFill>
                <a:effectLst/>
                <a:uLnTx/>
                <a:uFillTx/>
                <a:latin typeface="Segoe UI"/>
                <a:ea typeface="+mn-ea"/>
                <a:cs typeface="+mn-cs"/>
              </a:rPr>
              <a:t>Info</a:t>
            </a:r>
          </a:p>
        </p:txBody>
      </p:sp>
      <p:sp>
        <p:nvSpPr>
          <p:cNvPr id="23" name="Rectangle 22">
            <a:extLst>
              <a:ext uri="{FF2B5EF4-FFF2-40B4-BE49-F238E27FC236}">
                <a16:creationId xmlns:a16="http://schemas.microsoft.com/office/drawing/2014/main" id="{7C29D26A-4ECF-4EE6-A0FA-EE89A3952B97}"/>
              </a:ext>
            </a:extLst>
          </p:cNvPr>
          <p:cNvSpPr/>
          <p:nvPr/>
        </p:nvSpPr>
        <p:spPr bwMode="auto">
          <a:xfrm>
            <a:off x="6480653" y="1677497"/>
            <a:ext cx="428725" cy="436557"/>
          </a:xfrm>
          <a:prstGeom prst="rect">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588DA8C8-2CF9-401F-A807-28892841E16E}"/>
              </a:ext>
            </a:extLst>
          </p:cNvPr>
          <p:cNvSpPr/>
          <p:nvPr/>
        </p:nvSpPr>
        <p:spPr bwMode="auto">
          <a:xfrm>
            <a:off x="1926607" y="1798778"/>
            <a:ext cx="3250302" cy="2714050"/>
          </a:xfrm>
          <a:prstGeom prst="rect">
            <a:avLst/>
          </a:prstGeom>
          <a:solidFill>
            <a:schemeClr val="bg2">
              <a:lumMod val="65000"/>
            </a:schemeClr>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Have Fun!</a:t>
            </a:r>
          </a:p>
          <a:p>
            <a:pPr marL="0" marR="0" lvl="0" indent="0"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defTabSz="914102" rtl="0" eaLnBrk="1" fontAlgn="base" latinLnBrk="0" hangingPunct="1">
              <a:lnSpc>
                <a:spcPct val="90000"/>
              </a:lnSpc>
              <a:spcBef>
                <a:spcPct val="0"/>
              </a:spcBef>
              <a:spcAft>
                <a:spcPct val="0"/>
              </a:spcAft>
              <a:buClrTx/>
              <a:buSzTx/>
              <a:buFontTx/>
              <a:buNone/>
              <a:tabLst/>
              <a:defRPr/>
            </a:pPr>
            <a:endParaRPr lang="en-US" sz="1200">
              <a:gradFill>
                <a:gsLst>
                  <a:gs pos="0">
                    <a:srgbClr val="FFFFFF"/>
                  </a:gs>
                  <a:gs pos="100000">
                    <a:srgbClr val="FFFFFF"/>
                  </a:gs>
                </a:gsLst>
                <a:lin ang="5400000" scaled="0"/>
              </a:gradFill>
              <a:latin typeface="Segoe UI"/>
              <a:ea typeface="Segoe UI" pitchFamily="34" charset="0"/>
              <a:cs typeface="Segoe UI" pitchFamily="34" charset="0"/>
            </a:endParaRPr>
          </a:p>
          <a:p>
            <a:pPr marL="0" marR="0" lvl="0" indent="0" defTabSz="914102" rtl="0" eaLnBrk="1" fontAlgn="base" latinLnBrk="0" hangingPunct="1">
              <a:lnSpc>
                <a:spcPct val="90000"/>
              </a:lnSpc>
              <a:spcBef>
                <a:spcPct val="0"/>
              </a:spcBef>
              <a:spcAft>
                <a:spcPct val="0"/>
              </a:spcAft>
              <a:buClrTx/>
              <a:buSzTx/>
              <a:buFontTx/>
              <a:buNone/>
              <a:tabLst/>
              <a:defRPr/>
            </a:pPr>
            <a:r>
              <a:rPr lang="en-US" sz="1200">
                <a:gradFill>
                  <a:gsLst>
                    <a:gs pos="0">
                      <a:srgbClr val="FFFFFF"/>
                    </a:gs>
                    <a:gs pos="100000">
                      <a:srgbClr val="FFFFFF"/>
                    </a:gs>
                  </a:gsLst>
                  <a:lin ang="5400000" scaled="0"/>
                </a:gradFill>
                <a:latin typeface="Segoe UI"/>
                <a:ea typeface="Segoe UI" pitchFamily="34" charset="0"/>
                <a:cs typeface="Segoe UI" pitchFamily="34" charset="0"/>
              </a:rPr>
              <a:t>We think you’ll like…</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975D6B27-5279-4FA6-AD92-612E49E595E6}"/>
              </a:ext>
            </a:extLst>
          </p:cNvPr>
          <p:cNvSpPr/>
          <p:nvPr/>
        </p:nvSpPr>
        <p:spPr bwMode="auto">
          <a:xfrm>
            <a:off x="2361312" y="2676160"/>
            <a:ext cx="1188073" cy="1088644"/>
          </a:xfrm>
          <a:prstGeom prst="rect">
            <a:avLst/>
          </a:prstGeom>
          <a:solidFill>
            <a:schemeClr val="bg1">
              <a:lumMod val="85000"/>
            </a:schemeClr>
          </a:solidFill>
          <a:ln w="38100">
            <a:solidFill>
              <a:srgbClr val="0070C0"/>
            </a:solidFill>
            <a:prstDash val="dash"/>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0" normalizeH="0" baseline="0" noProof="0">
                <a:ln>
                  <a:noFill/>
                </a:ln>
                <a:solidFill>
                  <a:srgbClr val="3F3F3F">
                    <a:lumMod val="50000"/>
                  </a:srgbClr>
                </a:solidFill>
                <a:effectLst/>
                <a:uLnTx/>
                <a:uFillTx/>
                <a:latin typeface="Segoe UI"/>
                <a:ea typeface="Segoe UI" pitchFamily="34" charset="0"/>
                <a:cs typeface="Segoe UI" pitchFamily="34" charset="0"/>
              </a:rPr>
              <a:t>?</a:t>
            </a:r>
          </a:p>
        </p:txBody>
      </p:sp>
      <p:grpSp>
        <p:nvGrpSpPr>
          <p:cNvPr id="26" name="Group 25">
            <a:extLst>
              <a:ext uri="{FF2B5EF4-FFF2-40B4-BE49-F238E27FC236}">
                <a16:creationId xmlns:a16="http://schemas.microsoft.com/office/drawing/2014/main" id="{474A4A0B-0958-458F-89B9-B5456F35F2EA}"/>
              </a:ext>
            </a:extLst>
          </p:cNvPr>
          <p:cNvGrpSpPr/>
          <p:nvPr/>
        </p:nvGrpSpPr>
        <p:grpSpPr>
          <a:xfrm>
            <a:off x="10729656" y="2109263"/>
            <a:ext cx="1427121" cy="1655541"/>
            <a:chOff x="4037217" y="4244359"/>
            <a:chExt cx="1427121" cy="1655541"/>
          </a:xfrm>
        </p:grpSpPr>
        <p:pic>
          <p:nvPicPr>
            <p:cNvPr id="27" name="Picture 2" descr="https://microsoft.sharepoint.com/teams/personalizr/Shared%20Documents/_Personalization/UX%20&amp;%20Design/Icon/Blue/PersonalizationAppList.targetsize-256.png">
              <a:extLst>
                <a:ext uri="{FF2B5EF4-FFF2-40B4-BE49-F238E27FC236}">
                  <a16:creationId xmlns:a16="http://schemas.microsoft.com/office/drawing/2014/main" id="{FD8610DD-2F28-4BDC-9613-9E5F88634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877" y="4244359"/>
              <a:ext cx="1286397" cy="128639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4D13A4E6-1634-4458-A8CA-ECD080122FCF}"/>
                </a:ext>
              </a:extLst>
            </p:cNvPr>
            <p:cNvSpPr txBox="1"/>
            <p:nvPr/>
          </p:nvSpPr>
          <p:spPr>
            <a:xfrm>
              <a:off x="4037217" y="5325165"/>
              <a:ext cx="1427121" cy="57473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1029"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Personalizer Service</a:t>
              </a:r>
            </a:p>
          </p:txBody>
        </p:sp>
      </p:grpSp>
      <p:sp>
        <p:nvSpPr>
          <p:cNvPr id="29" name="Speech Bubble: Rectangle with Corners Rounded 28">
            <a:extLst>
              <a:ext uri="{FF2B5EF4-FFF2-40B4-BE49-F238E27FC236}">
                <a16:creationId xmlns:a16="http://schemas.microsoft.com/office/drawing/2014/main" id="{4E93CBAC-8595-4D2A-B0C9-36F1EEC198A8}"/>
              </a:ext>
            </a:extLst>
          </p:cNvPr>
          <p:cNvSpPr/>
          <p:nvPr/>
        </p:nvSpPr>
        <p:spPr bwMode="auto">
          <a:xfrm>
            <a:off x="10478732" y="946050"/>
            <a:ext cx="1110061" cy="975265"/>
          </a:xfrm>
          <a:prstGeom prst="wedgeRoundRectCallout">
            <a:avLst>
              <a:gd name="adj1" fmla="val -1813"/>
              <a:gd name="adj2" fmla="val 75637"/>
              <a:gd name="adj3" fmla="val 16667"/>
            </a:avLst>
          </a:prstGeom>
          <a:solidFill>
            <a:schemeClr val="accent6"/>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09D2897-B58C-4C9C-A6D7-B4853A9273D7}"/>
              </a:ext>
            </a:extLst>
          </p:cNvPr>
          <p:cNvSpPr txBox="1"/>
          <p:nvPr/>
        </p:nvSpPr>
        <p:spPr>
          <a:xfrm>
            <a:off x="7731997" y="1939942"/>
            <a:ext cx="1914010" cy="572464"/>
          </a:xfrm>
          <a:prstGeom prst="rect">
            <a:avLst/>
          </a:prstGeom>
          <a:noFill/>
        </p:spPr>
        <p:txBody>
          <a:bodyPr wrap="square" lIns="182880" tIns="146304" rIns="182880" bIns="146304" rtlCol="0" anchor="t">
            <a:spAutoFit/>
          </a:bodyPr>
          <a:lstStyle/>
          <a:p>
            <a:pPr>
              <a:lnSpc>
                <a:spcPct val="90000"/>
              </a:lnSpc>
              <a:spcAft>
                <a:spcPts val="600"/>
              </a:spcAft>
              <a:defRPr/>
            </a:pPr>
            <a:r>
              <a:rPr lang="en-US" sz="2000">
                <a:solidFill>
                  <a:schemeClr val="bg1"/>
                </a:solidFill>
                <a:latin typeface="Segoe UI"/>
              </a:rPr>
              <a:t>Action 1 info</a:t>
            </a:r>
            <a:endParaRPr kumimoji="0" lang="en-US" sz="2000" b="0" i="0" u="none" strike="noStrike" kern="1200" cap="none" spc="0" normalizeH="0" baseline="0" noProof="0">
              <a:ln>
                <a:noFill/>
              </a:ln>
              <a:solidFill>
                <a:schemeClr val="bg1"/>
              </a:solidFill>
              <a:effectLst/>
              <a:uLnTx/>
              <a:uFillTx/>
              <a:latin typeface="Segoe UI"/>
            </a:endParaRPr>
          </a:p>
        </p:txBody>
      </p:sp>
      <p:sp>
        <p:nvSpPr>
          <p:cNvPr id="31" name="Right Brace 30">
            <a:extLst>
              <a:ext uri="{FF2B5EF4-FFF2-40B4-BE49-F238E27FC236}">
                <a16:creationId xmlns:a16="http://schemas.microsoft.com/office/drawing/2014/main" id="{94F5A96D-AA7C-47B0-B6F4-774E038A8209}"/>
              </a:ext>
            </a:extLst>
          </p:cNvPr>
          <p:cNvSpPr/>
          <p:nvPr/>
        </p:nvSpPr>
        <p:spPr>
          <a:xfrm>
            <a:off x="9757178" y="620789"/>
            <a:ext cx="530063" cy="4341845"/>
          </a:xfrm>
          <a:prstGeom prst="rightBrace">
            <a:avLst/>
          </a:prstGeom>
          <a:ln w="57150">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F3F3F"/>
              </a:solidFill>
              <a:effectLst/>
              <a:uLnTx/>
              <a:uFillTx/>
              <a:latin typeface="Segoe UI"/>
              <a:ea typeface="+mn-ea"/>
              <a:cs typeface="+mn-cs"/>
            </a:endParaRPr>
          </a:p>
        </p:txBody>
      </p:sp>
      <p:sp>
        <p:nvSpPr>
          <p:cNvPr id="32" name="Isosceles Triangle 31">
            <a:extLst>
              <a:ext uri="{FF2B5EF4-FFF2-40B4-BE49-F238E27FC236}">
                <a16:creationId xmlns:a16="http://schemas.microsoft.com/office/drawing/2014/main" id="{CED24A63-7DAF-4918-9443-B2AFBB41E92C}"/>
              </a:ext>
            </a:extLst>
          </p:cNvPr>
          <p:cNvSpPr/>
          <p:nvPr/>
        </p:nvSpPr>
        <p:spPr bwMode="auto">
          <a:xfrm>
            <a:off x="2510444" y="2736958"/>
            <a:ext cx="862331" cy="821944"/>
          </a:xfrm>
          <a:prstGeom prst="triangle">
            <a:avLst/>
          </a:prstGeom>
          <a:solidFill>
            <a:schemeClr val="accent1"/>
          </a:solidFill>
          <a:ln>
            <a:noFill/>
            <a:headEnd type="none" w="med" len="med"/>
            <a:tailEnd type="none" w="med" len="med"/>
          </a:ln>
          <a:effectLst/>
          <a:scene3d>
            <a:camera prst="orthographicFront">
              <a:rot lat="1200000" lon="2100001"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Arrow: Bent 32">
            <a:extLst>
              <a:ext uri="{FF2B5EF4-FFF2-40B4-BE49-F238E27FC236}">
                <a16:creationId xmlns:a16="http://schemas.microsoft.com/office/drawing/2014/main" id="{2942F20B-2B6A-4CA7-9BFD-7AEF220F898B}"/>
              </a:ext>
            </a:extLst>
          </p:cNvPr>
          <p:cNvSpPr/>
          <p:nvPr/>
        </p:nvSpPr>
        <p:spPr bwMode="auto">
          <a:xfrm rot="16200000" flipV="1">
            <a:off x="7571823" y="1939072"/>
            <a:ext cx="1868934" cy="5892177"/>
          </a:xfrm>
          <a:prstGeom prst="bentArrow">
            <a:avLst>
              <a:gd name="adj1" fmla="val 2245"/>
              <a:gd name="adj2" fmla="val 2386"/>
              <a:gd name="adj3" fmla="val 6350"/>
              <a:gd name="adj4" fmla="val 19143"/>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7080412B-CA37-4544-B218-8AA7722B14C4}"/>
              </a:ext>
            </a:extLst>
          </p:cNvPr>
          <p:cNvSpPr txBox="1"/>
          <p:nvPr/>
        </p:nvSpPr>
        <p:spPr>
          <a:xfrm>
            <a:off x="683092" y="4131025"/>
            <a:ext cx="1446616" cy="5170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3F3F3F"/>
                    </a:gs>
                    <a:gs pos="30000">
                      <a:srgbClr val="3F3F3F"/>
                    </a:gs>
                  </a:gsLst>
                  <a:lin ang="5400000" scaled="0"/>
                </a:gradFill>
                <a:effectLst/>
                <a:uLnTx/>
                <a:uFillTx/>
                <a:latin typeface="Segoe UI"/>
                <a:ea typeface="+mn-ea"/>
                <a:cs typeface="+mn-cs"/>
              </a:rPr>
              <a:t>Your Users</a:t>
            </a:r>
          </a:p>
        </p:txBody>
      </p:sp>
      <p:pic>
        <p:nvPicPr>
          <p:cNvPr id="35" name="Picture 2">
            <a:extLst>
              <a:ext uri="{FF2B5EF4-FFF2-40B4-BE49-F238E27FC236}">
                <a16:creationId xmlns:a16="http://schemas.microsoft.com/office/drawing/2014/main" id="{BF9ECF7D-FF4B-49E8-B894-8794D8A6E91E}"/>
              </a:ext>
            </a:extLst>
          </p:cNvPr>
          <p:cNvPicPr>
            <a:picLocks noChangeAspect="1" noChangeArrowheads="1"/>
          </p:cNvPicPr>
          <p:nvPr/>
        </p:nvPicPr>
        <p:blipFill rotWithShape="1">
          <a:blip r:embed="rId5"/>
          <a:srcRect l="6042" r="5395"/>
          <a:stretch>
            <a:fillRect/>
          </a:stretch>
        </p:blipFill>
        <p:spPr bwMode="auto">
          <a:xfrm>
            <a:off x="6278944" y="1472039"/>
            <a:ext cx="869400" cy="875758"/>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36" name="Picture 4">
            <a:extLst>
              <a:ext uri="{FF2B5EF4-FFF2-40B4-BE49-F238E27FC236}">
                <a16:creationId xmlns:a16="http://schemas.microsoft.com/office/drawing/2014/main" id="{C464A87E-B54A-4898-874A-F3C71B2082E2}"/>
              </a:ext>
            </a:extLst>
          </p:cNvPr>
          <p:cNvPicPr>
            <a:picLocks noChangeAspect="1" noChangeArrowheads="1"/>
          </p:cNvPicPr>
          <p:nvPr/>
        </p:nvPicPr>
        <p:blipFill rotWithShape="1">
          <a:blip r:embed="rId6"/>
          <a:srcRect l="9162" r="4809"/>
          <a:stretch>
            <a:fillRect/>
          </a:stretch>
        </p:blipFill>
        <p:spPr bwMode="auto">
          <a:xfrm>
            <a:off x="6295632" y="2667291"/>
            <a:ext cx="835110" cy="839682"/>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37" name="Picture 6">
            <a:extLst>
              <a:ext uri="{FF2B5EF4-FFF2-40B4-BE49-F238E27FC236}">
                <a16:creationId xmlns:a16="http://schemas.microsoft.com/office/drawing/2014/main" id="{99713B49-3AC5-404D-AAA4-5B1A33E328E4}"/>
              </a:ext>
            </a:extLst>
          </p:cNvPr>
          <p:cNvPicPr>
            <a:picLocks noChangeAspect="1" noChangeArrowheads="1"/>
          </p:cNvPicPr>
          <p:nvPr/>
        </p:nvPicPr>
        <p:blipFill rotWithShape="1">
          <a:blip r:embed="rId7"/>
          <a:srcRect l="7670" r="5965"/>
          <a:stretch>
            <a:fillRect/>
          </a:stretch>
        </p:blipFill>
        <p:spPr bwMode="auto">
          <a:xfrm>
            <a:off x="6302698" y="3825322"/>
            <a:ext cx="823993" cy="830041"/>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cxnSp>
        <p:nvCxnSpPr>
          <p:cNvPr id="38" name="Connector: Elbow 37">
            <a:extLst>
              <a:ext uri="{FF2B5EF4-FFF2-40B4-BE49-F238E27FC236}">
                <a16:creationId xmlns:a16="http://schemas.microsoft.com/office/drawing/2014/main" id="{99D029B5-110C-4FC8-98CC-D9C029119D25}"/>
              </a:ext>
            </a:extLst>
          </p:cNvPr>
          <p:cNvCxnSpPr>
            <a:cxnSpLocks/>
          </p:cNvCxnSpPr>
          <p:nvPr/>
        </p:nvCxnSpPr>
        <p:spPr>
          <a:xfrm>
            <a:off x="3426314" y="3269790"/>
            <a:ext cx="2825282" cy="788862"/>
          </a:xfrm>
          <a:prstGeom prst="bentConnector3">
            <a:avLst>
              <a:gd name="adj1" fmla="val 74316"/>
            </a:avLst>
          </a:prstGeom>
          <a:ln w="57150">
            <a:solidFill>
              <a:srgbClr val="0078D7"/>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9" name="Picture 6">
            <a:extLst>
              <a:ext uri="{FF2B5EF4-FFF2-40B4-BE49-F238E27FC236}">
                <a16:creationId xmlns:a16="http://schemas.microsoft.com/office/drawing/2014/main" id="{C398F2C3-0198-468A-B0E5-E695AABBAE55}"/>
              </a:ext>
            </a:extLst>
          </p:cNvPr>
          <p:cNvPicPr>
            <a:picLocks noChangeAspect="1" noChangeArrowheads="1"/>
          </p:cNvPicPr>
          <p:nvPr/>
        </p:nvPicPr>
        <p:blipFill rotWithShape="1">
          <a:blip r:embed="rId8"/>
          <a:srcRect l="7670" r="5965"/>
          <a:stretch>
            <a:fillRect/>
          </a:stretch>
        </p:blipFill>
        <p:spPr bwMode="auto">
          <a:xfrm>
            <a:off x="10661535" y="1074693"/>
            <a:ext cx="710055" cy="740555"/>
          </a:xfrm>
          <a:prstGeom prst="rect">
            <a:avLst/>
          </a:prstGeom>
          <a:solidFill>
            <a:schemeClr val="tx1">
              <a:lumMod val="60000"/>
              <a:lumOff val="40000"/>
            </a:schemeClr>
          </a:solidFill>
          <a:ln>
            <a:noFill/>
            <a:headEnd type="none" w="med" len="med"/>
            <a:tailEnd type="none" w="med" len="med"/>
          </a:ln>
          <a:effectLst/>
        </p:spPr>
      </p:pic>
      <p:pic>
        <p:nvPicPr>
          <p:cNvPr id="41" name="Picture 2">
            <a:extLst>
              <a:ext uri="{FF2B5EF4-FFF2-40B4-BE49-F238E27FC236}">
                <a16:creationId xmlns:a16="http://schemas.microsoft.com/office/drawing/2014/main" id="{CA7B64A7-83D4-4A72-BF38-57650D434861}"/>
              </a:ext>
            </a:extLst>
          </p:cNvPr>
          <p:cNvPicPr>
            <a:picLocks noChangeAspect="1" noChangeArrowheads="1"/>
          </p:cNvPicPr>
          <p:nvPr/>
        </p:nvPicPr>
        <p:blipFill rotWithShape="1">
          <a:blip r:embed="rId9">
            <a:grayscl/>
          </a:blip>
          <a:srcRect l="6042" r="5395"/>
          <a:stretch>
            <a:fillRect/>
          </a:stretch>
        </p:blipFill>
        <p:spPr bwMode="auto">
          <a:xfrm>
            <a:off x="7449608" y="1771688"/>
            <a:ext cx="412312" cy="412312"/>
          </a:xfrm>
          <a:prstGeom prst="rect">
            <a:avLst/>
          </a:prstGeom>
          <a:solidFill>
            <a:schemeClr val="tx1">
              <a:lumMod val="60000"/>
              <a:lumOff val="40000"/>
            </a:schemeClr>
          </a:solidFill>
          <a:ln>
            <a:solidFill>
              <a:srgbClr val="0078D7"/>
            </a:solidFill>
            <a:headEnd type="none" w="med" len="med"/>
            <a:tailEnd type="none" w="med" len="med"/>
          </a:ln>
          <a:effectLst/>
        </p:spPr>
      </p:pic>
      <p:pic>
        <p:nvPicPr>
          <p:cNvPr id="42" name="Picture 4">
            <a:extLst>
              <a:ext uri="{FF2B5EF4-FFF2-40B4-BE49-F238E27FC236}">
                <a16:creationId xmlns:a16="http://schemas.microsoft.com/office/drawing/2014/main" id="{D80F80FB-CBE9-4FDF-BEDF-B1EFA933DF03}"/>
              </a:ext>
            </a:extLst>
          </p:cNvPr>
          <p:cNvPicPr>
            <a:picLocks noChangeAspect="1" noChangeArrowheads="1"/>
          </p:cNvPicPr>
          <p:nvPr/>
        </p:nvPicPr>
        <p:blipFill rotWithShape="1">
          <a:blip r:embed="rId10">
            <a:duotone>
              <a:schemeClr val="bg2">
                <a:shade val="45000"/>
                <a:satMod val="135000"/>
              </a:schemeClr>
              <a:prstClr val="white"/>
            </a:duotone>
          </a:blip>
          <a:srcRect l="9162" r="4809"/>
          <a:stretch>
            <a:fillRect/>
          </a:stretch>
        </p:blipFill>
        <p:spPr bwMode="auto">
          <a:xfrm>
            <a:off x="7459547" y="2934775"/>
            <a:ext cx="392446" cy="395327"/>
          </a:xfrm>
          <a:prstGeom prst="rect">
            <a:avLst/>
          </a:prstGeom>
          <a:solidFill>
            <a:schemeClr val="tx1">
              <a:lumMod val="60000"/>
              <a:lumOff val="40000"/>
            </a:schemeClr>
          </a:solidFill>
          <a:ln>
            <a:solidFill>
              <a:srgbClr val="0078D7"/>
            </a:solidFill>
            <a:headEnd type="none" w="med" len="med"/>
            <a:tailEnd type="none" w="med" len="med"/>
          </a:ln>
          <a:effectLst/>
        </p:spPr>
      </p:pic>
      <p:pic>
        <p:nvPicPr>
          <p:cNvPr id="43" name="Picture 6">
            <a:extLst>
              <a:ext uri="{FF2B5EF4-FFF2-40B4-BE49-F238E27FC236}">
                <a16:creationId xmlns:a16="http://schemas.microsoft.com/office/drawing/2014/main" id="{2AF9A229-66BB-43E1-B636-1682C38CB404}"/>
              </a:ext>
            </a:extLst>
          </p:cNvPr>
          <p:cNvPicPr>
            <a:picLocks noChangeAspect="1" noChangeArrowheads="1"/>
          </p:cNvPicPr>
          <p:nvPr/>
        </p:nvPicPr>
        <p:blipFill rotWithShape="1">
          <a:blip r:embed="rId11">
            <a:grayscl/>
          </a:blip>
          <a:srcRect l="7670" r="5965"/>
          <a:stretch>
            <a:fillRect/>
          </a:stretch>
        </p:blipFill>
        <p:spPr bwMode="auto">
          <a:xfrm>
            <a:off x="7460352" y="4092807"/>
            <a:ext cx="398051" cy="390788"/>
          </a:xfrm>
          <a:prstGeom prst="rect">
            <a:avLst/>
          </a:prstGeom>
          <a:solidFill>
            <a:schemeClr val="tx1">
              <a:lumMod val="60000"/>
              <a:lumOff val="40000"/>
            </a:schemeClr>
          </a:solidFill>
          <a:ln>
            <a:solidFill>
              <a:srgbClr val="0078D7"/>
            </a:solidFill>
            <a:headEnd type="none" w="med" len="med"/>
            <a:tailEnd type="none" w="med" len="med"/>
          </a:ln>
          <a:effectLst/>
        </p:spPr>
      </p:pic>
      <p:sp>
        <p:nvSpPr>
          <p:cNvPr id="44" name="TextBox 43">
            <a:extLst>
              <a:ext uri="{FF2B5EF4-FFF2-40B4-BE49-F238E27FC236}">
                <a16:creationId xmlns:a16="http://schemas.microsoft.com/office/drawing/2014/main" id="{556E18FB-2FA5-4399-B589-2A8426D80EA2}"/>
              </a:ext>
            </a:extLst>
          </p:cNvPr>
          <p:cNvSpPr txBox="1"/>
          <p:nvPr/>
        </p:nvSpPr>
        <p:spPr>
          <a:xfrm>
            <a:off x="5627011" y="5345286"/>
            <a:ext cx="2088894" cy="572464"/>
          </a:xfrm>
          <a:prstGeom prst="rect">
            <a:avLst/>
          </a:prstGeom>
          <a:noFill/>
        </p:spPr>
        <p:txBody>
          <a:bodyPr wrap="square" lIns="182880" tIns="146304" rIns="182880" bIns="146304" rtlCol="0" anchor="t">
            <a:spAutoFit/>
          </a:bodyPr>
          <a:lstStyle/>
          <a:p>
            <a:pPr>
              <a:lnSpc>
                <a:spcPct val="90000"/>
              </a:lnSpc>
              <a:spcAft>
                <a:spcPts val="600"/>
              </a:spcAft>
              <a:defRPr/>
            </a:pPr>
            <a:r>
              <a:rPr kumimoji="0" lang="en-US" sz="2000" b="0" i="0" u="none" strike="noStrike" kern="1200" cap="none" spc="0" normalizeH="0" baseline="0" noProof="0">
                <a:ln>
                  <a:noFill/>
                </a:ln>
                <a:effectLst/>
                <a:uLnTx/>
                <a:uFillTx/>
                <a:latin typeface="Segoe UI"/>
                <a:ea typeface="+mn-ea"/>
                <a:cs typeface="+mn-cs"/>
              </a:rPr>
              <a:t>Reward Score</a:t>
            </a:r>
          </a:p>
        </p:txBody>
      </p:sp>
      <p:sp>
        <p:nvSpPr>
          <p:cNvPr id="45" name="TextBox 44">
            <a:extLst>
              <a:ext uri="{FF2B5EF4-FFF2-40B4-BE49-F238E27FC236}">
                <a16:creationId xmlns:a16="http://schemas.microsoft.com/office/drawing/2014/main" id="{AB221C9F-1E70-42BD-BF02-A0EF4E5284A8}"/>
              </a:ext>
            </a:extLst>
          </p:cNvPr>
          <p:cNvSpPr txBox="1"/>
          <p:nvPr/>
        </p:nvSpPr>
        <p:spPr>
          <a:xfrm>
            <a:off x="3008714" y="5366309"/>
            <a:ext cx="2653895" cy="794064"/>
          </a:xfrm>
          <a:prstGeom prst="rect">
            <a:avLst/>
          </a:prstGeom>
          <a:noFill/>
        </p:spPr>
        <p:txBody>
          <a:bodyPr wrap="square" lIns="182880" tIns="146304" rIns="182880" bIns="146304" rtlCol="0">
            <a:spAutoFit/>
          </a:bodyPr>
          <a:lstStyle/>
          <a:p>
            <a:pPr algn="ctr">
              <a:lnSpc>
                <a:spcPct val="90000"/>
              </a:lnSpc>
              <a:spcAft>
                <a:spcPts val="600"/>
              </a:spcAft>
            </a:pPr>
            <a:r>
              <a:rPr lang="en-US" sz="1800" dirty="0">
                <a:gradFill>
                  <a:gsLst>
                    <a:gs pos="2917">
                      <a:schemeClr val="tx1"/>
                    </a:gs>
                    <a:gs pos="30000">
                      <a:schemeClr val="tx1"/>
                    </a:gs>
                  </a:gsLst>
                  <a:lin ang="5400000" scaled="0"/>
                </a:gradFill>
              </a:rPr>
              <a:t>Your evaluation of the observed user behavior</a:t>
            </a:r>
          </a:p>
        </p:txBody>
      </p:sp>
      <p:sp>
        <p:nvSpPr>
          <p:cNvPr id="46" name="Double Brace 45">
            <a:extLst>
              <a:ext uri="{FF2B5EF4-FFF2-40B4-BE49-F238E27FC236}">
                <a16:creationId xmlns:a16="http://schemas.microsoft.com/office/drawing/2014/main" id="{03ACD21E-9008-4784-8FA3-CDF69D038A66}"/>
              </a:ext>
            </a:extLst>
          </p:cNvPr>
          <p:cNvSpPr/>
          <p:nvPr/>
        </p:nvSpPr>
        <p:spPr>
          <a:xfrm>
            <a:off x="3096986" y="5266158"/>
            <a:ext cx="2425532" cy="1039280"/>
          </a:xfrm>
          <a:prstGeom prst="bracePair">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99826191-EFF1-476A-B722-1420D59DFA51}"/>
              </a:ext>
            </a:extLst>
          </p:cNvPr>
          <p:cNvSpPr txBox="1"/>
          <p:nvPr/>
        </p:nvSpPr>
        <p:spPr>
          <a:xfrm>
            <a:off x="10109485" y="2915182"/>
            <a:ext cx="1006351"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a:gradFill>
                  <a:gsLst>
                    <a:gs pos="2917">
                      <a:schemeClr val="tx1"/>
                    </a:gs>
                    <a:gs pos="30000">
                      <a:schemeClr val="tx1"/>
                    </a:gs>
                  </a:gsLst>
                  <a:lin ang="5400000" scaled="0"/>
                </a:gradFill>
              </a:rPr>
              <a:t>Rank(..)</a:t>
            </a:r>
            <a:endParaRPr lang="en-US"/>
          </a:p>
        </p:txBody>
      </p:sp>
      <p:sp>
        <p:nvSpPr>
          <p:cNvPr id="54" name="TextBox 53">
            <a:extLst>
              <a:ext uri="{FF2B5EF4-FFF2-40B4-BE49-F238E27FC236}">
                <a16:creationId xmlns:a16="http://schemas.microsoft.com/office/drawing/2014/main" id="{2CE40C92-6F85-47D9-9B3B-D02A83B0FF76}"/>
              </a:ext>
            </a:extLst>
          </p:cNvPr>
          <p:cNvSpPr txBox="1"/>
          <p:nvPr/>
        </p:nvSpPr>
        <p:spPr>
          <a:xfrm>
            <a:off x="10670185" y="3667634"/>
            <a:ext cx="1326847" cy="31306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2000">
                <a:gradFill>
                  <a:gsLst>
                    <a:gs pos="2917">
                      <a:schemeClr val="tx1"/>
                    </a:gs>
                    <a:gs pos="30000">
                      <a:schemeClr val="tx1"/>
                    </a:gs>
                  </a:gsLst>
                  <a:lin ang="5400000" scaled="0"/>
                </a:gradFill>
              </a:rPr>
              <a:t>Reward(r)</a:t>
            </a:r>
            <a:endParaRPr lang="en-US"/>
          </a:p>
        </p:txBody>
      </p:sp>
      <p:pic>
        <p:nvPicPr>
          <p:cNvPr id="5" name="Picture 4">
            <a:extLst>
              <a:ext uri="{FF2B5EF4-FFF2-40B4-BE49-F238E27FC236}">
                <a16:creationId xmlns:a16="http://schemas.microsoft.com/office/drawing/2014/main" id="{15B86AF7-72AD-4816-B6F2-AF431801070B}"/>
              </a:ext>
            </a:extLst>
          </p:cNvPr>
          <p:cNvPicPr>
            <a:picLocks noChangeAspect="1"/>
          </p:cNvPicPr>
          <p:nvPr/>
        </p:nvPicPr>
        <p:blipFill rotWithShape="1">
          <a:blip r:embed="rId12"/>
          <a:srcRect b="5348"/>
          <a:stretch/>
        </p:blipFill>
        <p:spPr>
          <a:xfrm>
            <a:off x="680112" y="1814269"/>
            <a:ext cx="1478659" cy="1217432"/>
          </a:xfrm>
          <a:prstGeom prst="rect">
            <a:avLst/>
          </a:prstGeom>
        </p:spPr>
      </p:pic>
      <p:grpSp>
        <p:nvGrpSpPr>
          <p:cNvPr id="62" name="Group 61">
            <a:extLst>
              <a:ext uri="{FF2B5EF4-FFF2-40B4-BE49-F238E27FC236}">
                <a16:creationId xmlns:a16="http://schemas.microsoft.com/office/drawing/2014/main" id="{DBB375F3-FD45-4367-9EEC-8C207C998626}"/>
              </a:ext>
            </a:extLst>
          </p:cNvPr>
          <p:cNvGrpSpPr/>
          <p:nvPr/>
        </p:nvGrpSpPr>
        <p:grpSpPr>
          <a:xfrm>
            <a:off x="7830061" y="615684"/>
            <a:ext cx="1735628" cy="317644"/>
            <a:chOff x="7532348" y="455978"/>
            <a:chExt cx="2088442" cy="382214"/>
          </a:xfrm>
        </p:grpSpPr>
        <p:pic>
          <p:nvPicPr>
            <p:cNvPr id="53" name="Picture 52">
              <a:extLst>
                <a:ext uri="{FF2B5EF4-FFF2-40B4-BE49-F238E27FC236}">
                  <a16:creationId xmlns:a16="http://schemas.microsoft.com/office/drawing/2014/main" id="{FF53152E-48C5-4D1C-8946-7A46F04E17F0}"/>
                </a:ext>
              </a:extLst>
            </p:cNvPr>
            <p:cNvPicPr>
              <a:picLocks noChangeAspect="1"/>
            </p:cNvPicPr>
            <p:nvPr/>
          </p:nvPicPr>
          <p:blipFill rotWithShape="1">
            <a:blip r:embed="rId13"/>
            <a:srcRect l="3469" t="114" r="5636" b="5049"/>
            <a:stretch/>
          </p:blipFill>
          <p:spPr>
            <a:xfrm>
              <a:off x="7968536" y="459891"/>
              <a:ext cx="378836" cy="378301"/>
            </a:xfrm>
            <a:prstGeom prst="rect">
              <a:avLst/>
            </a:prstGeom>
          </p:spPr>
        </p:pic>
        <p:pic>
          <p:nvPicPr>
            <p:cNvPr id="55" name="Picture 54">
              <a:extLst>
                <a:ext uri="{FF2B5EF4-FFF2-40B4-BE49-F238E27FC236}">
                  <a16:creationId xmlns:a16="http://schemas.microsoft.com/office/drawing/2014/main" id="{4309A61B-1B4F-4CD8-BCCB-99C855EF41A3}"/>
                </a:ext>
              </a:extLst>
            </p:cNvPr>
            <p:cNvPicPr>
              <a:picLocks noChangeAspect="1"/>
            </p:cNvPicPr>
            <p:nvPr/>
          </p:nvPicPr>
          <p:blipFill rotWithShape="1">
            <a:blip r:embed="rId14"/>
            <a:srcRect l="57" t="5230" r="2520" b="492"/>
            <a:stretch/>
          </p:blipFill>
          <p:spPr>
            <a:xfrm>
              <a:off x="8389989" y="462121"/>
              <a:ext cx="372754" cy="376071"/>
            </a:xfrm>
            <a:prstGeom prst="rect">
              <a:avLst/>
            </a:prstGeom>
          </p:spPr>
        </p:pic>
        <p:pic>
          <p:nvPicPr>
            <p:cNvPr id="56" name="Picture 55">
              <a:extLst>
                <a:ext uri="{FF2B5EF4-FFF2-40B4-BE49-F238E27FC236}">
                  <a16:creationId xmlns:a16="http://schemas.microsoft.com/office/drawing/2014/main" id="{4965321B-FE64-43E9-81A0-7AB2594A48B7}"/>
                </a:ext>
              </a:extLst>
            </p:cNvPr>
            <p:cNvPicPr>
              <a:picLocks noChangeAspect="1"/>
            </p:cNvPicPr>
            <p:nvPr/>
          </p:nvPicPr>
          <p:blipFill rotWithShape="1">
            <a:blip r:embed="rId15"/>
            <a:srcRect t="2793" r="6911" b="1754"/>
            <a:stretch/>
          </p:blipFill>
          <p:spPr>
            <a:xfrm>
              <a:off x="8814783" y="455978"/>
              <a:ext cx="372755" cy="382213"/>
            </a:xfrm>
            <a:prstGeom prst="rect">
              <a:avLst/>
            </a:prstGeom>
          </p:spPr>
        </p:pic>
        <p:pic>
          <p:nvPicPr>
            <p:cNvPr id="58" name="Picture 57">
              <a:extLst>
                <a:ext uri="{FF2B5EF4-FFF2-40B4-BE49-F238E27FC236}">
                  <a16:creationId xmlns:a16="http://schemas.microsoft.com/office/drawing/2014/main" id="{FDB4F93B-98DC-4FAD-9F00-BB086E0D58EB}"/>
                </a:ext>
              </a:extLst>
            </p:cNvPr>
            <p:cNvPicPr>
              <a:picLocks noChangeAspect="1"/>
            </p:cNvPicPr>
            <p:nvPr/>
          </p:nvPicPr>
          <p:blipFill rotWithShape="1">
            <a:blip r:embed="rId16"/>
            <a:srcRect l="1" t="1714" r="997" b="-1"/>
            <a:stretch/>
          </p:blipFill>
          <p:spPr>
            <a:xfrm>
              <a:off x="7532348" y="459888"/>
              <a:ext cx="375057" cy="378303"/>
            </a:xfrm>
            <a:prstGeom prst="rect">
              <a:avLst/>
            </a:prstGeom>
          </p:spPr>
        </p:pic>
        <p:pic>
          <p:nvPicPr>
            <p:cNvPr id="59" name="Picture 58">
              <a:extLst>
                <a:ext uri="{FF2B5EF4-FFF2-40B4-BE49-F238E27FC236}">
                  <a16:creationId xmlns:a16="http://schemas.microsoft.com/office/drawing/2014/main" id="{A0595394-D8BE-43E7-8884-6933D7135C0A}"/>
                </a:ext>
              </a:extLst>
            </p:cNvPr>
            <p:cNvPicPr>
              <a:picLocks noChangeAspect="1"/>
            </p:cNvPicPr>
            <p:nvPr/>
          </p:nvPicPr>
          <p:blipFill rotWithShape="1">
            <a:blip r:embed="rId17"/>
            <a:srcRect l="3380" t="-2221" r="5455" b="2221"/>
            <a:stretch/>
          </p:blipFill>
          <p:spPr>
            <a:xfrm>
              <a:off x="9251413" y="455978"/>
              <a:ext cx="369377" cy="382214"/>
            </a:xfrm>
            <a:prstGeom prst="rect">
              <a:avLst/>
            </a:prstGeom>
          </p:spPr>
        </p:pic>
      </p:grpSp>
      <p:pic>
        <p:nvPicPr>
          <p:cNvPr id="60" name="Picture 6">
            <a:extLst>
              <a:ext uri="{FF2B5EF4-FFF2-40B4-BE49-F238E27FC236}">
                <a16:creationId xmlns:a16="http://schemas.microsoft.com/office/drawing/2014/main" id="{FE0BCC72-157C-426D-9178-3E643C79CBE5}"/>
              </a:ext>
            </a:extLst>
          </p:cNvPr>
          <p:cNvPicPr>
            <a:picLocks noChangeAspect="1" noChangeArrowheads="1"/>
          </p:cNvPicPr>
          <p:nvPr/>
        </p:nvPicPr>
        <p:blipFill rotWithShape="1">
          <a:blip r:embed="rId7"/>
          <a:srcRect l="7670" r="5965"/>
          <a:stretch>
            <a:fillRect/>
          </a:stretch>
        </p:blipFill>
        <p:spPr bwMode="auto">
          <a:xfrm>
            <a:off x="2440280" y="2724977"/>
            <a:ext cx="1022213" cy="1029716"/>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61" name="Picture 60">
            <a:extLst>
              <a:ext uri="{FF2B5EF4-FFF2-40B4-BE49-F238E27FC236}">
                <a16:creationId xmlns:a16="http://schemas.microsoft.com/office/drawing/2014/main" id="{DDE2F854-26D6-4803-A53F-D123868954D9}"/>
              </a:ext>
            </a:extLst>
          </p:cNvPr>
          <p:cNvPicPr>
            <a:picLocks noChangeAspect="1"/>
          </p:cNvPicPr>
          <p:nvPr/>
        </p:nvPicPr>
        <p:blipFill>
          <a:blip r:embed="rId18"/>
          <a:stretch>
            <a:fillRect/>
          </a:stretch>
        </p:blipFill>
        <p:spPr>
          <a:xfrm>
            <a:off x="7561006" y="5454849"/>
            <a:ext cx="683959" cy="616984"/>
          </a:xfrm>
          <a:prstGeom prst="rect">
            <a:avLst/>
          </a:prstGeom>
          <a:ln w="57150">
            <a:solidFill>
              <a:schemeClr val="accent6"/>
            </a:solidFill>
          </a:ln>
        </p:spPr>
      </p:pic>
      <p:pic>
        <p:nvPicPr>
          <p:cNvPr id="52" name="Picture 4" descr="Grinning Face With Smiling Eyes on Microsoft Windows 10 October 2018 Update">
            <a:extLst>
              <a:ext uri="{FF2B5EF4-FFF2-40B4-BE49-F238E27FC236}">
                <a16:creationId xmlns:a16="http://schemas.microsoft.com/office/drawing/2014/main" id="{C72C0DD2-0A39-4935-8A20-09FBA9CB32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05196" y="2394510"/>
            <a:ext cx="441703" cy="4417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a:extLst>
              <a:ext uri="{FF2B5EF4-FFF2-40B4-BE49-F238E27FC236}">
                <a16:creationId xmlns:a16="http://schemas.microsoft.com/office/drawing/2014/main" id="{4A6B143C-E355-4C4D-9539-4A0E3D5A77A6}"/>
              </a:ext>
            </a:extLst>
          </p:cNvPr>
          <p:cNvPicPr>
            <a:picLocks noChangeAspect="1" noChangeArrowheads="1"/>
          </p:cNvPicPr>
          <p:nvPr/>
        </p:nvPicPr>
        <p:blipFill rotWithShape="1">
          <a:blip r:embed="rId20"/>
          <a:srcRect l="7670" r="5965" b="2949"/>
          <a:stretch/>
        </p:blipFill>
        <p:spPr bwMode="auto">
          <a:xfrm>
            <a:off x="2452692" y="2714866"/>
            <a:ext cx="1047634" cy="1036292"/>
          </a:xfrm>
          <a:prstGeom prst="rect">
            <a:avLst/>
          </a:prstGeom>
          <a:solidFill>
            <a:schemeClr val="tx1">
              <a:lumMod val="60000"/>
              <a:lumOff val="40000"/>
            </a:schemeClr>
          </a:solidFill>
          <a:ln>
            <a:noFill/>
            <a:headEnd type="none" w="med" len="med"/>
            <a:tailEnd type="none" w="med" len="med"/>
          </a:ln>
          <a:effectLst/>
          <a:scene3d>
            <a:camera prst="orthographicFront">
              <a:rot lat="1200000" lon="2100001" rev="0"/>
            </a:camera>
            <a:lightRig rig="threePt" dir="t"/>
          </a:scene3d>
        </p:spPr>
      </p:pic>
      <p:pic>
        <p:nvPicPr>
          <p:cNvPr id="64" name="Graphic 63" descr="Magnifying glass">
            <a:extLst>
              <a:ext uri="{FF2B5EF4-FFF2-40B4-BE49-F238E27FC236}">
                <a16:creationId xmlns:a16="http://schemas.microsoft.com/office/drawing/2014/main" id="{C62F8483-DC54-4FA1-B155-6D123AB9C8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334985" y="4465893"/>
            <a:ext cx="914400" cy="914400"/>
          </a:xfrm>
          <a:prstGeom prst="rect">
            <a:avLst/>
          </a:prstGeom>
        </p:spPr>
      </p:pic>
    </p:spTree>
    <p:extLst>
      <p:ext uri="{BB962C8B-B14F-4D97-AF65-F5344CB8AC3E}">
        <p14:creationId xmlns:p14="http://schemas.microsoft.com/office/powerpoint/2010/main" val="608546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animEffect transition="in" filter="fade">
                                      <p:cBhvr>
                                        <p:cTn id="49" dur="500"/>
                                        <p:tgtEl>
                                          <p:spTgt spid="36"/>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fade">
                                      <p:cBhvr>
                                        <p:cTn id="75" dur="500"/>
                                        <p:tgtEl>
                                          <p:spTgt spid="1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0"/>
                                        </p:tgtEl>
                                        <p:attrNameLst>
                                          <p:attrName>style.visibility</p:attrName>
                                        </p:attrNameLst>
                                      </p:cBhvr>
                                      <p:to>
                                        <p:strVal val="visible"/>
                                      </p:to>
                                    </p:set>
                                    <p:animEffect transition="in" filter="fade">
                                      <p:cBhvr>
                                        <p:cTn id="78" dur="500"/>
                                        <p:tgtEl>
                                          <p:spTgt spid="3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500"/>
                                        <p:tgtEl>
                                          <p:spTgt spid="1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par>
                                <p:cTn id="99" presetID="10" presetClass="entr" presetSubtype="0" fill="hold" nodeType="with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fade">
                                      <p:cBhvr>
                                        <p:cTn id="106" dur="500"/>
                                        <p:tgtEl>
                                          <p:spTgt spid="29"/>
                                        </p:tgtEl>
                                      </p:cBhvr>
                                    </p:animEffect>
                                  </p:childTnLst>
                                </p:cTn>
                              </p:par>
                              <p:par>
                                <p:cTn id="107" presetID="10" presetClass="entr" presetSubtype="0"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fade">
                                      <p:cBhvr>
                                        <p:cTn id="109" dur="500"/>
                                        <p:tgtEl>
                                          <p:spTgt spid="3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500"/>
                                        <p:tgtEl>
                                          <p:spTgt spid="32"/>
                                        </p:tgtEl>
                                      </p:cBhvr>
                                    </p:animEffect>
                                  </p:childTnLst>
                                </p:cTn>
                              </p:par>
                              <p:par>
                                <p:cTn id="115" presetID="10" presetClass="entr" presetSubtype="0" fill="hold" nodeType="withEffect">
                                  <p:stCondLst>
                                    <p:cond delay="0"/>
                                  </p:stCondLst>
                                  <p:childTnLst>
                                    <p:set>
                                      <p:cBhvr>
                                        <p:cTn id="116" dur="1" fill="hold">
                                          <p:stCondLst>
                                            <p:cond delay="0"/>
                                          </p:stCondLst>
                                        </p:cTn>
                                        <p:tgtEl>
                                          <p:spTgt spid="60"/>
                                        </p:tgtEl>
                                        <p:attrNameLst>
                                          <p:attrName>style.visibility</p:attrName>
                                        </p:attrNameLst>
                                      </p:cBhvr>
                                      <p:to>
                                        <p:strVal val="visible"/>
                                      </p:to>
                                    </p:set>
                                    <p:animEffect transition="in" filter="fade">
                                      <p:cBhvr>
                                        <p:cTn id="117" dur="500"/>
                                        <p:tgtEl>
                                          <p:spTgt spid="60"/>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52"/>
                                        </p:tgtEl>
                                        <p:attrNameLst>
                                          <p:attrName>style.visibility</p:attrName>
                                        </p:attrNameLst>
                                      </p:cBhvr>
                                      <p:to>
                                        <p:strVal val="visible"/>
                                      </p:to>
                                    </p:set>
                                  </p:childTnLst>
                                </p:cTn>
                              </p:par>
                              <p:par>
                                <p:cTn id="122" presetID="10" presetClass="entr" presetSubtype="0" fill="hold" nodeType="with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fade">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5"/>
                                        </p:tgtEl>
                                        <p:attrNameLst>
                                          <p:attrName>style.visibility</p:attrName>
                                        </p:attrNameLst>
                                      </p:cBhvr>
                                      <p:to>
                                        <p:strVal val="visible"/>
                                      </p:to>
                                    </p:set>
                                    <p:animEffect transition="in" filter="fade">
                                      <p:cBhvr>
                                        <p:cTn id="129" dur="500"/>
                                        <p:tgtEl>
                                          <p:spTgt spid="45"/>
                                        </p:tgtEl>
                                      </p:cBhvr>
                                    </p:animEffect>
                                  </p:childTnLst>
                                </p:cTn>
                              </p:par>
                              <p:par>
                                <p:cTn id="130" presetID="10" presetClass="entr" presetSubtype="0" fill="hold" nodeType="withEffect">
                                  <p:stCondLst>
                                    <p:cond delay="0"/>
                                  </p:stCondLst>
                                  <p:childTnLst>
                                    <p:set>
                                      <p:cBhvr>
                                        <p:cTn id="131" dur="1" fill="hold">
                                          <p:stCondLst>
                                            <p:cond delay="0"/>
                                          </p:stCondLst>
                                        </p:cTn>
                                        <p:tgtEl>
                                          <p:spTgt spid="64"/>
                                        </p:tgtEl>
                                        <p:attrNameLst>
                                          <p:attrName>style.visibility</p:attrName>
                                        </p:attrNameLst>
                                      </p:cBhvr>
                                      <p:to>
                                        <p:strVal val="visible"/>
                                      </p:to>
                                    </p:set>
                                    <p:animEffect transition="in" filter="fade">
                                      <p:cBhvr>
                                        <p:cTn id="132" dur="500"/>
                                        <p:tgtEl>
                                          <p:spTgt spid="6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6"/>
                                        </p:tgtEl>
                                        <p:attrNameLst>
                                          <p:attrName>style.visibility</p:attrName>
                                        </p:attrNameLst>
                                      </p:cBhvr>
                                      <p:to>
                                        <p:strVal val="visible"/>
                                      </p:to>
                                    </p:set>
                                    <p:animEffect transition="in" filter="fade">
                                      <p:cBhvr>
                                        <p:cTn id="135" dur="500"/>
                                        <p:tgtEl>
                                          <p:spTgt spid="46"/>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33"/>
                                        </p:tgtEl>
                                        <p:attrNameLst>
                                          <p:attrName>style.visibility</p:attrName>
                                        </p:attrNameLst>
                                      </p:cBhvr>
                                      <p:to>
                                        <p:strVal val="visible"/>
                                      </p:to>
                                    </p:set>
                                    <p:animEffect transition="in" filter="fade">
                                      <p:cBhvr>
                                        <p:cTn id="140" dur="500"/>
                                        <p:tgtEl>
                                          <p:spTgt spid="33"/>
                                        </p:tgtEl>
                                      </p:cBhvr>
                                    </p:animEffect>
                                  </p:childTnLst>
                                </p:cTn>
                              </p:par>
                              <p:par>
                                <p:cTn id="141" presetID="10" presetClass="entr" presetSubtype="0" fill="hold" nodeType="with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fade">
                                      <p:cBhvr>
                                        <p:cTn id="143" dur="500"/>
                                        <p:tgtEl>
                                          <p:spTgt spid="6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fade">
                                      <p:cBhvr>
                                        <p:cTn id="146" dur="500"/>
                                        <p:tgtEl>
                                          <p:spTgt spid="5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4"/>
                                        </p:tgtEl>
                                        <p:attrNameLst>
                                          <p:attrName>style.visibility</p:attrName>
                                        </p:attrNameLst>
                                      </p:cBhvr>
                                      <p:to>
                                        <p:strVal val="visible"/>
                                      </p:to>
                                    </p:set>
                                    <p:animEffect transition="in" filter="fade">
                                      <p:cBhvr>
                                        <p:cTn id="1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17" grpId="0" animBg="1"/>
      <p:bldP spid="18" grpId="0"/>
      <p:bldP spid="19" grpId="0" animBg="1"/>
      <p:bldP spid="20" grpId="0"/>
      <p:bldP spid="21" grpId="0" animBg="1"/>
      <p:bldP spid="22" grpId="0"/>
      <p:bldP spid="23" grpId="0" animBg="1"/>
      <p:bldP spid="25" grpId="0" animBg="1"/>
      <p:bldP spid="29" grpId="0" animBg="1"/>
      <p:bldP spid="30" grpId="0"/>
      <p:bldP spid="31" grpId="0" animBg="1"/>
      <p:bldP spid="32" grpId="0" animBg="1"/>
      <p:bldP spid="33" grpId="0" animBg="1"/>
      <p:bldP spid="44" grpId="0"/>
      <p:bldP spid="45" grpId="0"/>
      <p:bldP spid="46" grpId="0" animBg="1"/>
      <p:bldP spid="4"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E06A-FD22-4F37-936E-67A85077665D}"/>
              </a:ext>
            </a:extLst>
          </p:cNvPr>
          <p:cNvSpPr>
            <a:spLocks noGrp="1"/>
          </p:cNvSpPr>
          <p:nvPr>
            <p:ph type="title"/>
          </p:nvPr>
        </p:nvSpPr>
        <p:spPr/>
        <p:txBody>
          <a:bodyPr/>
          <a:lstStyle/>
          <a:p>
            <a:r>
              <a:rPr lang="en-US" dirty="0">
                <a:cs typeface="Segoe UI"/>
              </a:rPr>
              <a:t>Discovering Patterns &amp; Causality</a:t>
            </a:r>
          </a:p>
        </p:txBody>
      </p:sp>
      <p:sp>
        <p:nvSpPr>
          <p:cNvPr id="5" name="Content Placeholder 4">
            <a:extLst>
              <a:ext uri="{FF2B5EF4-FFF2-40B4-BE49-F238E27FC236}">
                <a16:creationId xmlns:a16="http://schemas.microsoft.com/office/drawing/2014/main" id="{484CE05E-D8B6-44A4-9570-E69F6D7A2E04}"/>
              </a:ext>
            </a:extLst>
          </p:cNvPr>
          <p:cNvSpPr>
            <a:spLocks noGrp="1"/>
          </p:cNvSpPr>
          <p:nvPr>
            <p:ph sz="quarter" idx="13"/>
          </p:nvPr>
        </p:nvSpPr>
        <p:spPr>
          <a:xfrm>
            <a:off x="5929175" y="1803998"/>
            <a:ext cx="2028990" cy="553998"/>
          </a:xfrm>
        </p:spPr>
        <p:txBody>
          <a:bodyPr vert="horz" wrap="square" lIns="0" tIns="0" rIns="0" bIns="0" rtlCol="0" anchor="t">
            <a:spAutoFit/>
          </a:bodyPr>
          <a:lstStyle/>
          <a:p>
            <a:pPr marL="0" indent="0">
              <a:buNone/>
            </a:pPr>
            <a:r>
              <a:rPr lang="en-US" sz="2000" dirty="0">
                <a:solidFill>
                  <a:schemeClr val="accent6"/>
                </a:solidFill>
                <a:cs typeface="Segoe UI"/>
              </a:rPr>
              <a:t>Exploit</a:t>
            </a:r>
            <a:r>
              <a:rPr lang="en-US" sz="2000" dirty="0">
                <a:cs typeface="Segoe UI"/>
              </a:rPr>
              <a:t> for performance</a:t>
            </a:r>
          </a:p>
        </p:txBody>
      </p:sp>
      <p:pic>
        <p:nvPicPr>
          <p:cNvPr id="6" name="Picture 5" descr="A close up of a logo&#10;&#10;Description generated with very high confidence">
            <a:extLst>
              <a:ext uri="{FF2B5EF4-FFF2-40B4-BE49-F238E27FC236}">
                <a16:creationId xmlns:a16="http://schemas.microsoft.com/office/drawing/2014/main" id="{A1745533-B7F9-4F04-80A7-AFD6BFED4A26}"/>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745029" y="3198150"/>
            <a:ext cx="1172547" cy="783123"/>
          </a:xfrm>
          <a:prstGeom prst="rect">
            <a:avLst/>
          </a:prstGeom>
          <a:ln>
            <a:noFill/>
          </a:ln>
        </p:spPr>
      </p:pic>
      <p:sp>
        <p:nvSpPr>
          <p:cNvPr id="7" name="TextBox 6">
            <a:extLst>
              <a:ext uri="{FF2B5EF4-FFF2-40B4-BE49-F238E27FC236}">
                <a16:creationId xmlns:a16="http://schemas.microsoft.com/office/drawing/2014/main" id="{7B236CC3-E5E1-4469-AB44-662F6143F51C}"/>
              </a:ext>
            </a:extLst>
          </p:cNvPr>
          <p:cNvSpPr txBox="1"/>
          <p:nvPr/>
        </p:nvSpPr>
        <p:spPr>
          <a:xfrm>
            <a:off x="415353" y="3890815"/>
            <a:ext cx="1831897" cy="566656"/>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0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Policy</a:t>
            </a:r>
          </a:p>
        </p:txBody>
      </p:sp>
      <p:sp>
        <p:nvSpPr>
          <p:cNvPr id="8" name="Arrow: Bent 7">
            <a:extLst>
              <a:ext uri="{FF2B5EF4-FFF2-40B4-BE49-F238E27FC236}">
                <a16:creationId xmlns:a16="http://schemas.microsoft.com/office/drawing/2014/main" id="{18A4A54A-8628-4EF4-8DD8-6B8ED107F9CE}"/>
              </a:ext>
            </a:extLst>
          </p:cNvPr>
          <p:cNvSpPr/>
          <p:nvPr/>
        </p:nvSpPr>
        <p:spPr bwMode="auto">
          <a:xfrm>
            <a:off x="2033508" y="1956775"/>
            <a:ext cx="1172547" cy="1392640"/>
          </a:xfrm>
          <a:prstGeom prst="bentArrow">
            <a:avLst>
              <a:gd name="adj1" fmla="val 21824"/>
              <a:gd name="adj2" fmla="val 23368"/>
              <a:gd name="adj3" fmla="val 25049"/>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9" name="TextBox 8">
            <a:extLst>
              <a:ext uri="{FF2B5EF4-FFF2-40B4-BE49-F238E27FC236}">
                <a16:creationId xmlns:a16="http://schemas.microsoft.com/office/drawing/2014/main" id="{722D643A-F414-4735-8027-7E108046C110}"/>
              </a:ext>
            </a:extLst>
          </p:cNvPr>
          <p:cNvSpPr txBox="1"/>
          <p:nvPr/>
        </p:nvSpPr>
        <p:spPr>
          <a:xfrm>
            <a:off x="2842378" y="2554723"/>
            <a:ext cx="2324574" cy="128685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chemeClr val="accent6"/>
                </a:solidFill>
                <a:effectLst/>
                <a:uLnTx/>
                <a:uFillTx/>
                <a:latin typeface="Segoe UI"/>
                <a:ea typeface="+mn-ea"/>
                <a:cs typeface="+mn-cs"/>
              </a:rPr>
              <a:t>“Exploit”</a:t>
            </a:r>
            <a:r>
              <a:rPr kumimoji="0" lang="en-US" sz="2400" b="0" i="0" u="none" strike="noStrike" kern="1200" cap="none" spc="0" normalizeH="0" baseline="0" noProof="0">
                <a:ln>
                  <a:noFill/>
                </a:ln>
                <a:effectLst/>
                <a:uLnTx/>
                <a:uFillTx/>
                <a:latin typeface="Segoe UI"/>
                <a:ea typeface="+mn-ea"/>
                <a:cs typeface="+mn-cs"/>
              </a:rPr>
              <a:t>= use</a:t>
            </a:r>
            <a:r>
              <a:rPr kumimoji="0" lang="en-US" sz="24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 best known inference</a:t>
            </a:r>
          </a:p>
        </p:txBody>
      </p:sp>
      <p:pic>
        <p:nvPicPr>
          <p:cNvPr id="10" name="Picture 9" descr="A close up of a logo&#10;&#10;Description generated with very high confidence">
            <a:extLst>
              <a:ext uri="{FF2B5EF4-FFF2-40B4-BE49-F238E27FC236}">
                <a16:creationId xmlns:a16="http://schemas.microsoft.com/office/drawing/2014/main" id="{68FD2588-339B-4647-AE46-7D250F098BE6}"/>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3390864" y="1803998"/>
            <a:ext cx="1172547" cy="783123"/>
          </a:xfrm>
          <a:prstGeom prst="rect">
            <a:avLst/>
          </a:prstGeom>
          <a:ln>
            <a:noFill/>
          </a:ln>
        </p:spPr>
      </p:pic>
      <p:sp>
        <p:nvSpPr>
          <p:cNvPr id="12" name="TextBox 11">
            <a:extLst>
              <a:ext uri="{FF2B5EF4-FFF2-40B4-BE49-F238E27FC236}">
                <a16:creationId xmlns:a16="http://schemas.microsoft.com/office/drawing/2014/main" id="{DEE57F72-0A96-40B7-A288-B83908F5ADA2}"/>
              </a:ext>
            </a:extLst>
          </p:cNvPr>
          <p:cNvSpPr txBox="1"/>
          <p:nvPr/>
        </p:nvSpPr>
        <p:spPr>
          <a:xfrm>
            <a:off x="2554348" y="5385101"/>
            <a:ext cx="2669585" cy="954455"/>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2400" b="0" i="0" u="none" strike="noStrike" kern="1200" cap="none" spc="0" normalizeH="0" baseline="0" noProof="0">
                <a:ln>
                  <a:noFill/>
                </a:ln>
                <a:solidFill>
                  <a:schemeClr val="accent6"/>
                </a:solidFill>
                <a:effectLst/>
                <a:uLnTx/>
                <a:uFillTx/>
                <a:latin typeface="Segoe UI"/>
                <a:ea typeface="+mn-ea"/>
                <a:cs typeface="+mn-cs"/>
              </a:rPr>
              <a:t>“Explore”</a:t>
            </a:r>
            <a:r>
              <a:rPr kumimoji="0" lang="en-US" sz="24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 = try other alternatives</a:t>
            </a:r>
          </a:p>
        </p:txBody>
      </p:sp>
      <p:pic>
        <p:nvPicPr>
          <p:cNvPr id="13" name="Picture 12" descr="A close up of a logo&#10;&#10;Description generated with very high confidence">
            <a:extLst>
              <a:ext uri="{FF2B5EF4-FFF2-40B4-BE49-F238E27FC236}">
                <a16:creationId xmlns:a16="http://schemas.microsoft.com/office/drawing/2014/main" id="{A4DE1DF0-BBF1-4F27-8CFF-DB09583A86C6}"/>
              </a:ext>
            </a:extLst>
          </p:cNvPr>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3390864" y="4670757"/>
            <a:ext cx="1172547" cy="783123"/>
          </a:xfrm>
          <a:prstGeom prst="rect">
            <a:avLst/>
          </a:prstGeom>
          <a:ln>
            <a:noFill/>
          </a:ln>
        </p:spPr>
      </p:pic>
      <p:pic>
        <p:nvPicPr>
          <p:cNvPr id="15" name="Picture 6" descr="Related image">
            <a:extLst>
              <a:ext uri="{FF2B5EF4-FFF2-40B4-BE49-F238E27FC236}">
                <a16:creationId xmlns:a16="http://schemas.microsoft.com/office/drawing/2014/main" id="{3F89BA7C-E5B9-4316-908E-E06C3AE6B297}"/>
              </a:ext>
            </a:extLst>
          </p:cNvPr>
          <p:cNvPicPr>
            <a:picLocks noChangeAspect="1" noChangeArrowheads="1"/>
          </p:cNvPicPr>
          <p:nvPr/>
        </p:nvPicPr>
        <p:blipFill>
          <a:blip r:embed="rId4">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39722" y="1562621"/>
            <a:ext cx="1154838" cy="1154838"/>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5A5FF845-1B92-47D2-8905-F27DDBB3C218}"/>
              </a:ext>
            </a:extLst>
          </p:cNvPr>
          <p:cNvSpPr txBox="1"/>
          <p:nvPr/>
        </p:nvSpPr>
        <p:spPr>
          <a:xfrm>
            <a:off x="2113160" y="3383904"/>
            <a:ext cx="1379095" cy="553998"/>
          </a:xfrm>
          <a:prstGeom prst="rect">
            <a:avLst/>
          </a:prstGeom>
          <a:noFill/>
        </p:spPr>
        <p:txBody>
          <a:bodyPr wrap="square" lIns="0" tIns="0" rIns="0" bIns="0" rtlCol="0">
            <a:spAutoFit/>
          </a:bodyPr>
          <a:lstStyle/>
          <a:p>
            <a:pPr algn="l"/>
            <a:r>
              <a:rPr lang="en-US" sz="3600">
                <a:gradFill>
                  <a:gsLst>
                    <a:gs pos="2917">
                      <a:schemeClr val="tx1"/>
                    </a:gs>
                    <a:gs pos="30000">
                      <a:schemeClr val="tx1"/>
                    </a:gs>
                  </a:gsLst>
                  <a:lin ang="5400000" scaled="0"/>
                </a:gradFill>
              </a:rPr>
              <a:t>x</a:t>
            </a:r>
            <a:r>
              <a:rPr lang="en-US" sz="2000">
                <a:gradFill>
                  <a:gsLst>
                    <a:gs pos="2917">
                      <a:schemeClr val="tx1"/>
                    </a:gs>
                    <a:gs pos="30000">
                      <a:schemeClr val="tx1"/>
                    </a:gs>
                  </a:gsLst>
                  <a:lin ang="5400000" scaled="0"/>
                </a:gradFill>
              </a:rPr>
              <a:t>%</a:t>
            </a:r>
          </a:p>
        </p:txBody>
      </p:sp>
      <p:sp>
        <p:nvSpPr>
          <p:cNvPr id="20" name="Arrow: Bent 19">
            <a:extLst>
              <a:ext uri="{FF2B5EF4-FFF2-40B4-BE49-F238E27FC236}">
                <a16:creationId xmlns:a16="http://schemas.microsoft.com/office/drawing/2014/main" id="{6A05245C-0B93-4756-A3C1-32177164E6CE}"/>
              </a:ext>
            </a:extLst>
          </p:cNvPr>
          <p:cNvSpPr/>
          <p:nvPr/>
        </p:nvSpPr>
        <p:spPr bwMode="auto">
          <a:xfrm flipV="1">
            <a:off x="2025099" y="4033850"/>
            <a:ext cx="1172547" cy="1392640"/>
          </a:xfrm>
          <a:prstGeom prst="bentArrow">
            <a:avLst>
              <a:gd name="adj1" fmla="val 21824"/>
              <a:gd name="adj2" fmla="val 23368"/>
              <a:gd name="adj3" fmla="val 25049"/>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6" name="Content Placeholder 4">
            <a:extLst>
              <a:ext uri="{FF2B5EF4-FFF2-40B4-BE49-F238E27FC236}">
                <a16:creationId xmlns:a16="http://schemas.microsoft.com/office/drawing/2014/main" id="{37BC2959-4796-A64C-980C-420536A92E7E}"/>
              </a:ext>
            </a:extLst>
          </p:cNvPr>
          <p:cNvSpPr txBox="1">
            <a:spLocks/>
          </p:cNvSpPr>
          <p:nvPr/>
        </p:nvSpPr>
        <p:spPr>
          <a:xfrm>
            <a:off x="6047107" y="4406168"/>
            <a:ext cx="2445926" cy="6155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solidFill>
                  <a:schemeClr val="accent6"/>
                </a:solidFill>
                <a:cs typeface="Segoe UI"/>
              </a:rPr>
              <a:t>Explore</a:t>
            </a:r>
            <a:r>
              <a:rPr lang="en-US" sz="2000">
                <a:solidFill>
                  <a:schemeClr val="accent5"/>
                </a:solidFill>
                <a:cs typeface="Segoe UI"/>
              </a:rPr>
              <a:t> </a:t>
            </a:r>
            <a:r>
              <a:rPr lang="en-US" sz="2000">
                <a:cs typeface="Segoe UI"/>
              </a:rPr>
              <a:t>to discover new things</a:t>
            </a:r>
          </a:p>
        </p:txBody>
      </p:sp>
      <p:sp>
        <p:nvSpPr>
          <p:cNvPr id="17" name="Content Placeholder 4">
            <a:extLst>
              <a:ext uri="{FF2B5EF4-FFF2-40B4-BE49-F238E27FC236}">
                <a16:creationId xmlns:a16="http://schemas.microsoft.com/office/drawing/2014/main" id="{51F200CD-8587-614D-98C6-1851EDBC895D}"/>
              </a:ext>
            </a:extLst>
          </p:cNvPr>
          <p:cNvSpPr txBox="1">
            <a:spLocks/>
          </p:cNvSpPr>
          <p:nvPr/>
        </p:nvSpPr>
        <p:spPr>
          <a:xfrm>
            <a:off x="8156791" y="2751594"/>
            <a:ext cx="3619856" cy="129266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tx1"/>
                </a:solidFill>
                <a:cs typeface="Segoe UI"/>
              </a:rPr>
              <a:t>“How much should I explore to discover how to best perform?”  </a:t>
            </a:r>
          </a:p>
        </p:txBody>
      </p:sp>
      <p:pic>
        <p:nvPicPr>
          <p:cNvPr id="4" name="Graphic 3" descr="Magnifying glass">
            <a:extLst>
              <a:ext uri="{FF2B5EF4-FFF2-40B4-BE49-F238E27FC236}">
                <a16:creationId xmlns:a16="http://schemas.microsoft.com/office/drawing/2014/main" id="{D893BD9C-7B25-4855-BD27-EA53C47D2C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7392" y="4605118"/>
            <a:ext cx="848762" cy="848762"/>
          </a:xfrm>
          <a:prstGeom prst="rect">
            <a:avLst/>
          </a:prstGeom>
        </p:spPr>
      </p:pic>
    </p:spTree>
    <p:extLst>
      <p:ext uri="{BB962C8B-B14F-4D97-AF65-F5344CB8AC3E}">
        <p14:creationId xmlns:p14="http://schemas.microsoft.com/office/powerpoint/2010/main" val="1216943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P spid="9" grpId="0"/>
      <p:bldP spid="12" grpId="0"/>
      <p:bldP spid="18" grpId="0"/>
      <p:bldP spid="20" grpId="0" animBg="1"/>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BC130-ECDD-414D-ACF0-14A6F6ABD41B}"/>
              </a:ext>
            </a:extLst>
          </p:cNvPr>
          <p:cNvSpPr>
            <a:spLocks noGrp="1"/>
          </p:cNvSpPr>
          <p:nvPr>
            <p:ph type="title"/>
          </p:nvPr>
        </p:nvSpPr>
        <p:spPr/>
        <p:txBody>
          <a:bodyPr/>
          <a:lstStyle/>
          <a:p>
            <a:r>
              <a:rPr lang="en-US" dirty="0"/>
              <a:t>A/B Testing vs. Offline Experimentation </a:t>
            </a:r>
          </a:p>
        </p:txBody>
      </p:sp>
      <p:grpSp>
        <p:nvGrpSpPr>
          <p:cNvPr id="10" name="Group 9">
            <a:extLst>
              <a:ext uri="{FF2B5EF4-FFF2-40B4-BE49-F238E27FC236}">
                <a16:creationId xmlns:a16="http://schemas.microsoft.com/office/drawing/2014/main" id="{B21E3816-A530-419C-85C1-FE0CE3E0A1A7}"/>
              </a:ext>
            </a:extLst>
          </p:cNvPr>
          <p:cNvGrpSpPr/>
          <p:nvPr/>
        </p:nvGrpSpPr>
        <p:grpSpPr>
          <a:xfrm>
            <a:off x="6360159" y="1522324"/>
            <a:ext cx="5345737" cy="2107548"/>
            <a:chOff x="4209389" y="2479389"/>
            <a:chExt cx="6948410" cy="2739400"/>
          </a:xfrm>
        </p:grpSpPr>
        <p:pic>
          <p:nvPicPr>
            <p:cNvPr id="8" name="Picture 7" descr="A close up of a logo&#10;&#10;Description generated with very high confidence">
              <a:extLst>
                <a:ext uri="{FF2B5EF4-FFF2-40B4-BE49-F238E27FC236}">
                  <a16:creationId xmlns:a16="http://schemas.microsoft.com/office/drawing/2014/main" id="{01A23B0B-5C62-4A08-8269-4267475D7D4E}"/>
                </a:ext>
              </a:extLst>
            </p:cNvPr>
            <p:cNvPicPr>
              <a:picLocks noChangeAspect="1"/>
            </p:cNvPicPr>
            <p:nvPr/>
          </p:nvPicPr>
          <p:blipFill rotWithShape="1">
            <a:blip r:embed="rId2">
              <a:duotone>
                <a:prstClr val="black"/>
                <a:schemeClr val="accent3">
                  <a:lumMod val="50000"/>
                  <a:tint val="45000"/>
                  <a:satMod val="400000"/>
                </a:schemeClr>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4469260" y="3405352"/>
              <a:ext cx="913461" cy="610084"/>
            </a:xfrm>
            <a:prstGeom prst="rect">
              <a:avLst/>
            </a:prstGeom>
            <a:ln>
              <a:noFill/>
            </a:ln>
          </p:spPr>
        </p:pic>
        <p:sp>
          <p:nvSpPr>
            <p:cNvPr id="9" name="TextBox 8">
              <a:extLst>
                <a:ext uri="{FF2B5EF4-FFF2-40B4-BE49-F238E27FC236}">
                  <a16:creationId xmlns:a16="http://schemas.microsoft.com/office/drawing/2014/main" id="{8766765C-7405-4A57-8CA7-B839580BD7AA}"/>
                </a:ext>
              </a:extLst>
            </p:cNvPr>
            <p:cNvSpPr txBox="1"/>
            <p:nvPr/>
          </p:nvSpPr>
          <p:spPr>
            <a:xfrm>
              <a:off x="4209389" y="4142751"/>
              <a:ext cx="1427121" cy="6645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Exploration Policy</a:t>
              </a:r>
            </a:p>
          </p:txBody>
        </p:sp>
        <p:sp>
          <p:nvSpPr>
            <p:cNvPr id="12" name="Arrow: Bent 11">
              <a:extLst>
                <a:ext uri="{FF2B5EF4-FFF2-40B4-BE49-F238E27FC236}">
                  <a16:creationId xmlns:a16="http://schemas.microsoft.com/office/drawing/2014/main" id="{B90BC74D-91CB-4429-AABD-921D73E72185}"/>
                </a:ext>
              </a:extLst>
            </p:cNvPr>
            <p:cNvSpPr/>
            <p:nvPr/>
          </p:nvSpPr>
          <p:spPr bwMode="auto">
            <a:xfrm>
              <a:off x="5473037" y="2743200"/>
              <a:ext cx="913461" cy="744086"/>
            </a:xfrm>
            <a:prstGeom prst="bentArrow">
              <a:avLst>
                <a:gd name="adj1" fmla="val 23742"/>
                <a:gd name="adj2" fmla="val 28162"/>
                <a:gd name="adj3" fmla="val 24410"/>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a:cs typeface="Segoe UI" pitchFamily="34" charset="0"/>
              </a:endParaRPr>
            </a:p>
          </p:txBody>
        </p:sp>
        <p:sp>
          <p:nvSpPr>
            <p:cNvPr id="13" name="TextBox 12">
              <a:extLst>
                <a:ext uri="{FF2B5EF4-FFF2-40B4-BE49-F238E27FC236}">
                  <a16:creationId xmlns:a16="http://schemas.microsoft.com/office/drawing/2014/main" id="{06F510B8-2B74-4892-8A74-ECBCD90AC225}"/>
                </a:ext>
              </a:extLst>
            </p:cNvPr>
            <p:cNvSpPr txBox="1"/>
            <p:nvPr/>
          </p:nvSpPr>
          <p:spPr>
            <a:xfrm>
              <a:off x="6162590" y="3115243"/>
              <a:ext cx="1649224" cy="6645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Exploit best known inference</a:t>
              </a:r>
            </a:p>
          </p:txBody>
        </p:sp>
        <p:pic>
          <p:nvPicPr>
            <p:cNvPr id="14" name="Picture 13" descr="A close up of a logo&#10;&#10;Description generated with very high confidence">
              <a:extLst>
                <a:ext uri="{FF2B5EF4-FFF2-40B4-BE49-F238E27FC236}">
                  <a16:creationId xmlns:a16="http://schemas.microsoft.com/office/drawing/2014/main" id="{430CB757-B01E-4564-8A4F-CD261552F816}"/>
                </a:ext>
              </a:extLst>
            </p:cNvPr>
            <p:cNvPicPr>
              <a:picLocks noChangeAspect="1"/>
            </p:cNvPicPr>
            <p:nvPr/>
          </p:nvPicPr>
          <p:blipFill rotWithShape="1">
            <a:blip r:embed="rId2">
              <a:duotone>
                <a:prstClr val="black"/>
                <a:schemeClr val="accent3">
                  <a:lumMod val="50000"/>
                  <a:tint val="45000"/>
                  <a:satMod val="400000"/>
                </a:schemeClr>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6530471" y="2624180"/>
              <a:ext cx="913461" cy="610084"/>
            </a:xfrm>
            <a:prstGeom prst="rect">
              <a:avLst/>
            </a:prstGeom>
            <a:ln>
              <a:noFill/>
            </a:ln>
          </p:spPr>
        </p:pic>
        <p:sp>
          <p:nvSpPr>
            <p:cNvPr id="15" name="Arrow: Bent 14">
              <a:extLst>
                <a:ext uri="{FF2B5EF4-FFF2-40B4-BE49-F238E27FC236}">
                  <a16:creationId xmlns:a16="http://schemas.microsoft.com/office/drawing/2014/main" id="{E2E7C7BA-C2BD-449C-812F-845B74F1A536}"/>
                </a:ext>
              </a:extLst>
            </p:cNvPr>
            <p:cNvSpPr/>
            <p:nvPr/>
          </p:nvSpPr>
          <p:spPr bwMode="auto">
            <a:xfrm flipV="1">
              <a:off x="5473037" y="4081736"/>
              <a:ext cx="913461" cy="744086"/>
            </a:xfrm>
            <a:prstGeom prst="bentArrow">
              <a:avLst>
                <a:gd name="adj1" fmla="val 23742"/>
                <a:gd name="adj2" fmla="val 28162"/>
                <a:gd name="adj3" fmla="val 24410"/>
                <a:gd name="adj4" fmla="val 4375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00" err="1">
                <a:gradFill>
                  <a:gsLst>
                    <a:gs pos="0">
                      <a:srgbClr val="FFFFFF"/>
                    </a:gs>
                    <a:gs pos="100000">
                      <a:srgbClr val="FFFFFF"/>
                    </a:gs>
                  </a:gsLst>
                  <a:lin ang="5400000" scaled="0"/>
                </a:gradFill>
                <a:latin typeface="Segoe UI"/>
                <a:cs typeface="Segoe UI" pitchFamily="34" charset="0"/>
              </a:endParaRPr>
            </a:p>
          </p:txBody>
        </p:sp>
        <p:sp>
          <p:nvSpPr>
            <p:cNvPr id="16" name="TextBox 15">
              <a:extLst>
                <a:ext uri="{FF2B5EF4-FFF2-40B4-BE49-F238E27FC236}">
                  <a16:creationId xmlns:a16="http://schemas.microsoft.com/office/drawing/2014/main" id="{9A58E923-10DA-4775-B48B-76E805C6B54B}"/>
                </a:ext>
              </a:extLst>
            </p:cNvPr>
            <p:cNvSpPr txBox="1"/>
            <p:nvPr/>
          </p:nvSpPr>
          <p:spPr>
            <a:xfrm>
              <a:off x="6162590" y="4554256"/>
              <a:ext cx="1649224" cy="66453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Explore new alternatives</a:t>
              </a:r>
            </a:p>
          </p:txBody>
        </p:sp>
        <p:pic>
          <p:nvPicPr>
            <p:cNvPr id="17" name="Picture 16" descr="A close up of a logo&#10;&#10;Description generated with very high confidence">
              <a:extLst>
                <a:ext uri="{FF2B5EF4-FFF2-40B4-BE49-F238E27FC236}">
                  <a16:creationId xmlns:a16="http://schemas.microsoft.com/office/drawing/2014/main" id="{4B6387DF-0704-471C-AD42-5184F3E024FB}"/>
                </a:ext>
              </a:extLst>
            </p:cNvPr>
            <p:cNvPicPr>
              <a:picLocks noChangeAspect="1"/>
            </p:cNvPicPr>
            <p:nvPr/>
          </p:nvPicPr>
          <p:blipFill rotWithShape="1">
            <a:blip r:embed="rId2">
              <a:duotone>
                <a:prstClr val="black"/>
                <a:schemeClr val="accent3">
                  <a:lumMod val="50000"/>
                  <a:tint val="45000"/>
                  <a:satMod val="400000"/>
                </a:schemeClr>
              </a:duotone>
              <a:extLst>
                <a:ext uri="{BEBA8EAE-BF5A-486C-A8C5-ECC9F3942E4B}">
                  <a14:imgProps xmlns:a14="http://schemas.microsoft.com/office/drawing/2010/main">
                    <a14:imgLayer r:embed="rId3">
                      <a14:imgEffect>
                        <a14:artisticLineDrawing/>
                      </a14:imgEffect>
                      <a14:imgEffect>
                        <a14:brightnessContrast contrast="-40000"/>
                      </a14:imgEffect>
                    </a14:imgLayer>
                  </a14:imgProps>
                </a:ext>
              </a:extLst>
            </a:blip>
            <a:srcRect t="18023" b="17048"/>
            <a:stretch/>
          </p:blipFill>
          <p:spPr>
            <a:xfrm>
              <a:off x="6530471" y="4063193"/>
              <a:ext cx="913461" cy="610084"/>
            </a:xfrm>
            <a:prstGeom prst="rect">
              <a:avLst/>
            </a:prstGeom>
            <a:ln>
              <a:noFill/>
            </a:ln>
          </p:spPr>
        </p:pic>
        <p:pic>
          <p:nvPicPr>
            <p:cNvPr id="3074" name="Picture 2" descr="Image result for random icon dice">
              <a:extLst>
                <a:ext uri="{FF2B5EF4-FFF2-40B4-BE49-F238E27FC236}">
                  <a16:creationId xmlns:a16="http://schemas.microsoft.com/office/drawing/2014/main" id="{0E747498-DC6D-43D4-BEAD-DD01ED2526B4}"/>
                </a:ext>
              </a:extLst>
            </p:cNvPr>
            <p:cNvPicPr>
              <a:picLocks noChangeAspect="1" noChangeArrowheads="1"/>
            </p:cNvPicPr>
            <p:nvPr/>
          </p:nvPicPr>
          <p:blipFill>
            <a:blip r:embed="rId4">
              <a:clrChange>
                <a:clrFrom>
                  <a:srgbClr val="FFFFFF"/>
                </a:clrFrom>
                <a:clrTo>
                  <a:srgbClr val="FFFFFF">
                    <a:alpha val="0"/>
                  </a:srgbClr>
                </a:clrTo>
              </a:clrChange>
              <a:duotone>
                <a:srgbClr val="0078D7">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475280" y="4226324"/>
              <a:ext cx="416465" cy="41646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lated image">
              <a:extLst>
                <a:ext uri="{FF2B5EF4-FFF2-40B4-BE49-F238E27FC236}">
                  <a16:creationId xmlns:a16="http://schemas.microsoft.com/office/drawing/2014/main" id="{D55B0E82-8353-48B3-91F5-3783048EDD8E}"/>
                </a:ext>
              </a:extLst>
            </p:cNvPr>
            <p:cNvPicPr>
              <a:picLocks noChangeAspect="1" noChangeArrowheads="1"/>
            </p:cNvPicPr>
            <p:nvPr/>
          </p:nvPicPr>
          <p:blipFill>
            <a:blip r:embed="rId5">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33681" y="2479389"/>
              <a:ext cx="899665" cy="899665"/>
            </a:xfrm>
            <a:prstGeom prst="rect">
              <a:avLst/>
            </a:prstGeom>
            <a:noFill/>
            <a:extLst>
              <a:ext uri="{909E8E84-426E-40DD-AFC4-6F175D3DCCD1}">
                <a14:hiddenFill xmlns:a14="http://schemas.microsoft.com/office/drawing/2010/main">
                  <a:solidFill>
                    <a:srgbClr val="FFFFFF"/>
                  </a:solidFill>
                </a14:hiddenFill>
              </a:ext>
            </a:extLst>
          </p:spPr>
        </p:pic>
        <p:sp>
          <p:nvSpPr>
            <p:cNvPr id="20" name="Right Brace 19">
              <a:extLst>
                <a:ext uri="{FF2B5EF4-FFF2-40B4-BE49-F238E27FC236}">
                  <a16:creationId xmlns:a16="http://schemas.microsoft.com/office/drawing/2014/main" id="{27D31274-A65F-427A-8ED1-D21A7CE30557}"/>
                </a:ext>
              </a:extLst>
            </p:cNvPr>
            <p:cNvSpPr/>
            <p:nvPr/>
          </p:nvSpPr>
          <p:spPr>
            <a:xfrm>
              <a:off x="8272219" y="2624180"/>
              <a:ext cx="319464" cy="2341958"/>
            </a:xfrm>
            <a:prstGeom prst="rightBrace">
              <a:avLst>
                <a:gd name="adj1" fmla="val 50806"/>
                <a:gd name="adj2" fmla="val 50239"/>
              </a:avLst>
            </a:prstGeom>
            <a:ln w="38100">
              <a:solidFill>
                <a:schemeClr val="bg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50"/>
            </a:p>
          </p:txBody>
        </p:sp>
        <p:grpSp>
          <p:nvGrpSpPr>
            <p:cNvPr id="21" name="Group 20">
              <a:extLst>
                <a:ext uri="{FF2B5EF4-FFF2-40B4-BE49-F238E27FC236}">
                  <a16:creationId xmlns:a16="http://schemas.microsoft.com/office/drawing/2014/main" id="{1D7E8840-C6DB-4093-A099-CB08506C7518}"/>
                </a:ext>
              </a:extLst>
            </p:cNvPr>
            <p:cNvGrpSpPr/>
            <p:nvPr/>
          </p:nvGrpSpPr>
          <p:grpSpPr>
            <a:xfrm>
              <a:off x="8163057" y="3405352"/>
              <a:ext cx="2994742" cy="1168793"/>
              <a:chOff x="5483933" y="5233558"/>
              <a:chExt cx="2994742" cy="1168793"/>
            </a:xfrm>
          </p:grpSpPr>
          <p:sp>
            <p:nvSpPr>
              <p:cNvPr id="22" name="TextBox 21">
                <a:extLst>
                  <a:ext uri="{FF2B5EF4-FFF2-40B4-BE49-F238E27FC236}">
                    <a16:creationId xmlns:a16="http://schemas.microsoft.com/office/drawing/2014/main" id="{45A5FF20-DB2B-411A-A2CE-E52AC7D36C38}"/>
                  </a:ext>
                </a:extLst>
              </p:cNvPr>
              <p:cNvSpPr txBox="1"/>
              <p:nvPr/>
            </p:nvSpPr>
            <p:spPr>
              <a:xfrm>
                <a:off x="5483933" y="5233558"/>
                <a:ext cx="2994742" cy="450056"/>
              </a:xfrm>
              <a:prstGeom prst="rect">
                <a:avLst/>
              </a:prstGeom>
              <a:noFill/>
            </p:spPr>
            <p:txBody>
              <a:bodyPr wrap="square" lIns="0" tIns="0" rIns="0" bIns="0" rtlCol="0">
                <a:spAutoFit/>
              </a:bodyPr>
              <a:lstStyle/>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a:t>
                </a:r>
                <a:r>
                  <a:rPr kumimoji="0" lang="en-US" sz="1100" b="0" i="0" u="none" strike="noStrike" kern="1200" cap="none" spc="0" normalizeH="0" baseline="0" noProof="0">
                    <a:ln>
                      <a:noFill/>
                    </a:ln>
                    <a:solidFill>
                      <a:srgbClr val="3F3F3F">
                        <a:lumMod val="20000"/>
                        <a:lumOff val="80000"/>
                      </a:srgbClr>
                    </a:solidFill>
                    <a:effectLst/>
                    <a:uLnTx/>
                    <a:uFillTx/>
                    <a:latin typeface="Segoe UI"/>
                    <a:ea typeface="+mn-ea"/>
                    <a:cs typeface="+mn-cs"/>
                  </a:rPr>
                  <a:t>👍</a:t>
                </a:r>
                <a:r>
                  <a:rPr kumimoji="0" lang="en-US" sz="1200" b="0" i="0" u="none" strike="noStrike" kern="1200" cap="none" spc="0" normalizeH="0" baseline="0" noProof="0">
                    <a:ln>
                      <a:noFill/>
                    </a:ln>
                    <a:solidFill>
                      <a:srgbClr val="00B294">
                        <a:lumMod val="90000"/>
                      </a:srgbClr>
                    </a:solidFill>
                    <a:effectLst/>
                    <a:uLnTx/>
                    <a:uFillTx/>
                    <a:latin typeface="Segoe UI"/>
                    <a:ea typeface="+mn-ea"/>
                    <a:cs typeface="+mn-cs"/>
                  </a:rPr>
                  <a:t> </a:t>
                </a:r>
              </a:p>
              <a:p>
                <a:pPr marL="0" marR="0" lvl="0" indent="0" algn="ctr" defTabSz="91431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rPr>
                  <a:t>[0.8]</a:t>
                </a:r>
              </a:p>
            </p:txBody>
          </p:sp>
          <p:sp>
            <p:nvSpPr>
              <p:cNvPr id="23" name="TextBox 22">
                <a:extLst>
                  <a:ext uri="{FF2B5EF4-FFF2-40B4-BE49-F238E27FC236}">
                    <a16:creationId xmlns:a16="http://schemas.microsoft.com/office/drawing/2014/main" id="{15ECBA0C-BD90-4E47-A5E6-7F32E1009BDF}"/>
                  </a:ext>
                </a:extLst>
              </p:cNvPr>
              <p:cNvSpPr txBox="1"/>
              <p:nvPr/>
            </p:nvSpPr>
            <p:spPr>
              <a:xfrm>
                <a:off x="6013169" y="5421778"/>
                <a:ext cx="1936269" cy="980573"/>
              </a:xfrm>
              <a:prstGeom prst="rect">
                <a:avLst/>
              </a:prstGeom>
              <a:noFill/>
            </p:spPr>
            <p:txBody>
              <a:bodyPr wrap="square" lIns="179285" tIns="143428" rIns="179285" bIns="143428" rtlCol="0">
                <a:spAutoFit/>
              </a:bodyPr>
              <a:lstStyle/>
              <a:p>
                <a:pPr marL="0" marR="0" lvl="0" indent="0" algn="ctr" defTabSz="914314" rtl="0" eaLnBrk="1" fontAlgn="auto" latinLnBrk="0" hangingPunct="1">
                  <a:lnSpc>
                    <a:spcPct val="90000"/>
                  </a:lnSpc>
                  <a:spcBef>
                    <a:spcPts val="0"/>
                  </a:spcBef>
                  <a:spcAft>
                    <a:spcPts val="588"/>
                  </a:spcAft>
                  <a:buClrTx/>
                  <a:buSzTx/>
                  <a:buFontTx/>
                  <a:buNone/>
                  <a:tabLst/>
                  <a:defRPr/>
                </a:pPr>
                <a:endParaRPr kumimoji="0" lang="en-US" sz="8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endParaRPr>
              </a:p>
              <a:p>
                <a:pPr marL="0" marR="0" lvl="0" indent="0" algn="ctr" defTabSz="914314" rtl="0" eaLnBrk="1" fontAlgn="auto" latinLnBrk="0" hangingPunct="1">
                  <a:lnSpc>
                    <a:spcPct val="90000"/>
                  </a:lnSpc>
                  <a:spcBef>
                    <a:spcPts val="0"/>
                  </a:spcBef>
                  <a:spcAft>
                    <a:spcPts val="588"/>
                  </a:spcAft>
                  <a:buClrTx/>
                  <a:buSzTx/>
                  <a:buFontTx/>
                  <a:buNone/>
                  <a:tabLst/>
                  <a:defRPr/>
                </a:pPr>
                <a:r>
                  <a:rPr lang="en-US" sz="1000">
                    <a:gradFill>
                      <a:gsLst>
                        <a:gs pos="2917">
                          <a:srgbClr val="3F3F3F"/>
                        </a:gs>
                        <a:gs pos="30000">
                          <a:srgbClr val="3F3F3F"/>
                        </a:gs>
                      </a:gsLst>
                      <a:lin ang="5400000" scaled="0"/>
                    </a:gradFill>
                    <a:latin typeface="Segoe UI"/>
                  </a:rPr>
                  <a:t>Collect Reward &amp; User Interactions</a:t>
                </a:r>
                <a:endParaRPr kumimoji="0" lang="en-US" sz="800" b="0" i="0" u="none" strike="noStrike" kern="1200" cap="none" spc="0" normalizeH="0" baseline="0" noProof="0">
                  <a:ln>
                    <a:noFill/>
                  </a:ln>
                  <a:gradFill>
                    <a:gsLst>
                      <a:gs pos="2917">
                        <a:srgbClr val="3F3F3F"/>
                      </a:gs>
                      <a:gs pos="30000">
                        <a:srgbClr val="3F3F3F"/>
                      </a:gs>
                    </a:gsLst>
                    <a:lin ang="5400000" scaled="0"/>
                  </a:gradFill>
                  <a:effectLst/>
                  <a:uLnTx/>
                  <a:uFillTx/>
                  <a:latin typeface="Segoe UI"/>
                  <a:ea typeface="+mn-ea"/>
                  <a:cs typeface="+mn-cs"/>
                </a:endParaRPr>
              </a:p>
            </p:txBody>
          </p:sp>
        </p:grpSp>
      </p:grpSp>
      <p:pic>
        <p:nvPicPr>
          <p:cNvPr id="24" name="Picture 2" descr="https://microsoft.sharepoint.com/teams/personalizr/Shared%20Documents/_Personalization/UX%20&amp;%20Design/Icon/Blue/PersonalizationAppList.targetsize-256.png">
            <a:extLst>
              <a:ext uri="{FF2B5EF4-FFF2-40B4-BE49-F238E27FC236}">
                <a16:creationId xmlns:a16="http://schemas.microsoft.com/office/drawing/2014/main" id="{7935D562-88F7-448D-AFC1-99BEE52AEA25}"/>
              </a:ext>
            </a:extLst>
          </p:cNvPr>
          <p:cNvPicPr>
            <a:picLocks noChangeAspect="1" noChangeArrowheads="1"/>
          </p:cNvPicPr>
          <p:nvPr/>
        </p:nvPicPr>
        <p:blipFill rotWithShape="1">
          <a:blip r:embed="rId6">
            <a:duotone>
              <a:schemeClr val="accent2">
                <a:shade val="45000"/>
                <a:satMod val="135000"/>
              </a:schemeClr>
              <a:prstClr val="white"/>
            </a:duotone>
            <a:extLst>
              <a:ext uri="{28A0092B-C50C-407E-A947-70E740481C1C}">
                <a14:useLocalDpi xmlns:a14="http://schemas.microsoft.com/office/drawing/2010/main" val="0"/>
              </a:ext>
            </a:extLst>
          </a:blip>
          <a:srcRect l="25260" t="20687" r="25241" b="18819"/>
          <a:stretch/>
        </p:blipFill>
        <p:spPr bwMode="auto">
          <a:xfrm>
            <a:off x="1578795" y="2093537"/>
            <a:ext cx="600240" cy="733591"/>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Right 24">
            <a:extLst>
              <a:ext uri="{FF2B5EF4-FFF2-40B4-BE49-F238E27FC236}">
                <a16:creationId xmlns:a16="http://schemas.microsoft.com/office/drawing/2014/main" id="{C4E62CC6-50F9-4BE8-B9C8-C324E94F4A21}"/>
              </a:ext>
            </a:extLst>
          </p:cNvPr>
          <p:cNvSpPr/>
          <p:nvPr/>
        </p:nvSpPr>
        <p:spPr bwMode="auto">
          <a:xfrm rot="18970681">
            <a:off x="2153971" y="1989454"/>
            <a:ext cx="1228504" cy="435714"/>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Arrow: Right 25">
            <a:extLst>
              <a:ext uri="{FF2B5EF4-FFF2-40B4-BE49-F238E27FC236}">
                <a16:creationId xmlns:a16="http://schemas.microsoft.com/office/drawing/2014/main" id="{776D6CEB-53F9-4326-85EC-4B218EFCCAF1}"/>
              </a:ext>
            </a:extLst>
          </p:cNvPr>
          <p:cNvSpPr/>
          <p:nvPr/>
        </p:nvSpPr>
        <p:spPr bwMode="auto">
          <a:xfrm rot="2843344">
            <a:off x="2131713" y="2715292"/>
            <a:ext cx="1243200" cy="435714"/>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A8EA96CF-2369-450A-9B13-8D482F02ACF2}"/>
              </a:ext>
            </a:extLst>
          </p:cNvPr>
          <p:cNvSpPr txBox="1"/>
          <p:nvPr/>
        </p:nvSpPr>
        <p:spPr>
          <a:xfrm>
            <a:off x="3144821" y="1408911"/>
            <a:ext cx="866005" cy="683264"/>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00B050"/>
                </a:solidFill>
              </a:rPr>
              <a:t>A</a:t>
            </a:r>
          </a:p>
        </p:txBody>
      </p:sp>
      <p:sp>
        <p:nvSpPr>
          <p:cNvPr id="27" name="TextBox 26">
            <a:extLst>
              <a:ext uri="{FF2B5EF4-FFF2-40B4-BE49-F238E27FC236}">
                <a16:creationId xmlns:a16="http://schemas.microsoft.com/office/drawing/2014/main" id="{0CAC09B3-484F-4C4D-AFA9-BAA306CF8479}"/>
              </a:ext>
            </a:extLst>
          </p:cNvPr>
          <p:cNvSpPr txBox="1"/>
          <p:nvPr/>
        </p:nvSpPr>
        <p:spPr>
          <a:xfrm>
            <a:off x="3144822" y="3171005"/>
            <a:ext cx="866005" cy="683264"/>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rgbClr val="FF0000"/>
                </a:solidFill>
              </a:rPr>
              <a:t>B</a:t>
            </a:r>
          </a:p>
        </p:txBody>
      </p:sp>
      <p:sp>
        <p:nvSpPr>
          <p:cNvPr id="28" name="TextBox 27">
            <a:extLst>
              <a:ext uri="{FF2B5EF4-FFF2-40B4-BE49-F238E27FC236}">
                <a16:creationId xmlns:a16="http://schemas.microsoft.com/office/drawing/2014/main" id="{AC144513-866C-4724-8F8A-C17DE3F284E0}"/>
              </a:ext>
            </a:extLst>
          </p:cNvPr>
          <p:cNvSpPr txBox="1"/>
          <p:nvPr/>
        </p:nvSpPr>
        <p:spPr>
          <a:xfrm>
            <a:off x="1183635" y="3696439"/>
            <a:ext cx="4365822" cy="160659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A/B Test: </a:t>
            </a:r>
          </a:p>
          <a:p>
            <a:pPr marL="342900" indent="-342900">
              <a:lnSpc>
                <a:spcPct val="90000"/>
              </a:lnSpc>
              <a:spcAft>
                <a:spcPts val="600"/>
              </a:spcAft>
              <a:buAutoNum type="arabicPeriod"/>
            </a:pPr>
            <a:r>
              <a:rPr lang="en-US" sz="1800">
                <a:gradFill>
                  <a:gsLst>
                    <a:gs pos="2917">
                      <a:schemeClr val="tx1"/>
                    </a:gs>
                    <a:gs pos="30000">
                      <a:schemeClr val="tx1"/>
                    </a:gs>
                  </a:gsLst>
                  <a:lin ang="5400000" scaled="0"/>
                </a:gradFill>
              </a:rPr>
              <a:t>Design the Right Experiment, </a:t>
            </a:r>
          </a:p>
          <a:p>
            <a:pPr marL="342900" indent="-342900">
              <a:lnSpc>
                <a:spcPct val="90000"/>
              </a:lnSpc>
              <a:spcAft>
                <a:spcPts val="600"/>
              </a:spcAft>
              <a:buAutoNum type="arabicPeriod"/>
            </a:pPr>
            <a:r>
              <a:rPr lang="en-US" sz="1800">
                <a:gradFill>
                  <a:gsLst>
                    <a:gs pos="2917">
                      <a:schemeClr val="tx1"/>
                    </a:gs>
                    <a:gs pos="30000">
                      <a:schemeClr val="tx1"/>
                    </a:gs>
                  </a:gsLst>
                  <a:lin ang="5400000" scaled="0"/>
                </a:gradFill>
              </a:rPr>
              <a:t>Test online once, Get data once</a:t>
            </a:r>
          </a:p>
          <a:p>
            <a:pPr marL="342900" indent="-342900">
              <a:lnSpc>
                <a:spcPct val="90000"/>
              </a:lnSpc>
              <a:spcAft>
                <a:spcPts val="600"/>
              </a:spcAft>
              <a:buAutoNum type="arabicPeriod"/>
            </a:pPr>
            <a:r>
              <a:rPr lang="en-US" sz="1800">
                <a:solidFill>
                  <a:srgbClr val="FF0000"/>
                </a:solidFill>
              </a:rPr>
              <a:t>Start over</a:t>
            </a:r>
          </a:p>
        </p:txBody>
      </p:sp>
      <p:sp>
        <p:nvSpPr>
          <p:cNvPr id="29" name="TextBox 28">
            <a:extLst>
              <a:ext uri="{FF2B5EF4-FFF2-40B4-BE49-F238E27FC236}">
                <a16:creationId xmlns:a16="http://schemas.microsoft.com/office/drawing/2014/main" id="{A651DAD8-1960-40D3-97F8-B64B0EC176C3}"/>
              </a:ext>
            </a:extLst>
          </p:cNvPr>
          <p:cNvSpPr txBox="1"/>
          <p:nvPr/>
        </p:nvSpPr>
        <p:spPr>
          <a:xfrm>
            <a:off x="6700789" y="3696439"/>
            <a:ext cx="5005107" cy="160659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Offline Experimentation:</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Use models that exploit and explore</a:t>
            </a:r>
          </a:p>
          <a:p>
            <a:pPr marL="342900" indent="-342900">
              <a:lnSpc>
                <a:spcPct val="90000"/>
              </a:lnSpc>
              <a:spcAft>
                <a:spcPts val="600"/>
              </a:spcAft>
              <a:buAutoNum type="arabicPeriod"/>
            </a:pPr>
            <a:r>
              <a:rPr lang="en-US" sz="1800" dirty="0">
                <a:gradFill>
                  <a:gsLst>
                    <a:gs pos="2917">
                      <a:schemeClr val="tx1"/>
                    </a:gs>
                    <a:gs pos="30000">
                      <a:schemeClr val="tx1"/>
                    </a:gs>
                  </a:gsLst>
                  <a:lin ang="5400000" scaled="0"/>
                </a:gradFill>
              </a:rPr>
              <a:t>Record User Interaction</a:t>
            </a:r>
          </a:p>
          <a:p>
            <a:pPr marL="342900" indent="-342900">
              <a:lnSpc>
                <a:spcPct val="90000"/>
              </a:lnSpc>
              <a:spcAft>
                <a:spcPts val="600"/>
              </a:spcAft>
              <a:buAutoNum type="arabicPeriod"/>
            </a:pPr>
            <a:r>
              <a:rPr lang="en-US" sz="1800" dirty="0">
                <a:solidFill>
                  <a:srgbClr val="00B050"/>
                </a:solidFill>
              </a:rPr>
              <a:t>Find the policy and model that fits reality</a:t>
            </a:r>
          </a:p>
        </p:txBody>
      </p:sp>
      <p:sp>
        <p:nvSpPr>
          <p:cNvPr id="11" name="TextBox 10">
            <a:extLst>
              <a:ext uri="{FF2B5EF4-FFF2-40B4-BE49-F238E27FC236}">
                <a16:creationId xmlns:a16="http://schemas.microsoft.com/office/drawing/2014/main" id="{39A14EDE-FA63-413D-85CE-3DDFC0DE9E56}"/>
              </a:ext>
            </a:extLst>
          </p:cNvPr>
          <p:cNvSpPr txBox="1"/>
          <p:nvPr/>
        </p:nvSpPr>
        <p:spPr>
          <a:xfrm>
            <a:off x="1029790" y="5233193"/>
            <a:ext cx="10660737" cy="1523494"/>
          </a:xfrm>
          <a:prstGeom prst="rect">
            <a:avLst/>
          </a:prstGeom>
          <a:noFill/>
        </p:spPr>
        <p:txBody>
          <a:bodyPr wrap="square" lIns="182880" tIns="146304" rIns="182880" bIns="146304" rtlCol="0">
            <a:spAutoFit/>
          </a:bodyPr>
          <a:lstStyle/>
          <a:p>
            <a:pPr>
              <a:lnSpc>
                <a:spcPct val="90000"/>
              </a:lnSpc>
              <a:spcAft>
                <a:spcPts val="600"/>
              </a:spcAft>
            </a:pPr>
            <a:endParaRPr lang="en-US" sz="1800">
              <a:gradFill>
                <a:gsLst>
                  <a:gs pos="2917">
                    <a:schemeClr val="tx1"/>
                  </a:gs>
                  <a:gs pos="30000">
                    <a:schemeClr val="tx1"/>
                  </a:gs>
                </a:gsLst>
                <a:lin ang="5400000" scaled="0"/>
              </a:gradFill>
            </a:endParaRPr>
          </a:p>
          <a:p>
            <a:pPr>
              <a:lnSpc>
                <a:spcPct val="90000"/>
              </a:lnSpc>
              <a:spcAft>
                <a:spcPts val="600"/>
              </a:spcAft>
            </a:pPr>
            <a:r>
              <a:rPr lang="en-US" sz="1800">
                <a:gradFill>
                  <a:gsLst>
                    <a:gs pos="2917">
                      <a:schemeClr val="tx1"/>
                    </a:gs>
                    <a:gs pos="30000">
                      <a:schemeClr val="tx1"/>
                    </a:gs>
                  </a:gsLst>
                  <a:lin ang="5400000" scaled="0"/>
                </a:gradFill>
              </a:rPr>
              <a:t>With Cognitive Services Personalizer:</a:t>
            </a:r>
          </a:p>
          <a:p>
            <a:pPr>
              <a:lnSpc>
                <a:spcPct val="90000"/>
              </a:lnSpc>
              <a:spcAft>
                <a:spcPts val="600"/>
              </a:spcAft>
            </a:pPr>
            <a:r>
              <a:rPr lang="en-US" sz="1800">
                <a:gradFill>
                  <a:gsLst>
                    <a:gs pos="2917">
                      <a:schemeClr val="tx1"/>
                    </a:gs>
                    <a:gs pos="30000">
                      <a:schemeClr val="tx1"/>
                    </a:gs>
                  </a:gsLst>
                  <a:lin ang="5400000" scaled="0"/>
                </a:gradFill>
              </a:rPr>
              <a:t>Run 1000s tests/day/person or more </a:t>
            </a:r>
          </a:p>
          <a:p>
            <a:pPr>
              <a:lnSpc>
                <a:spcPct val="90000"/>
              </a:lnSpc>
              <a:spcAft>
                <a:spcPts val="600"/>
              </a:spcAft>
            </a:pPr>
            <a:r>
              <a:rPr lang="en-US" sz="1800">
                <a:gradFill>
                  <a:gsLst>
                    <a:gs pos="2917">
                      <a:schemeClr val="tx1"/>
                    </a:gs>
                    <a:gs pos="30000">
                      <a:schemeClr val="tx1"/>
                    </a:gs>
                  </a:gsLst>
                  <a:lin ang="5400000" scaled="0"/>
                </a:gradFill>
              </a:rPr>
              <a:t>Find new levels of performance that can’t be found with A/B testing ..O(n) vs O(log n)</a:t>
            </a:r>
            <a:endParaRPr lang="en-US" sz="1600">
              <a:gradFill>
                <a:gsLst>
                  <a:gs pos="2917">
                    <a:schemeClr val="tx1"/>
                  </a:gs>
                  <a:gs pos="30000">
                    <a:schemeClr val="tx1"/>
                  </a:gs>
                </a:gsLst>
                <a:lin ang="5400000" scaled="0"/>
              </a:gradFill>
            </a:endParaRPr>
          </a:p>
        </p:txBody>
      </p:sp>
      <p:pic>
        <p:nvPicPr>
          <p:cNvPr id="30" name="Picture 29">
            <a:extLst>
              <a:ext uri="{FF2B5EF4-FFF2-40B4-BE49-F238E27FC236}">
                <a16:creationId xmlns:a16="http://schemas.microsoft.com/office/drawing/2014/main" id="{89D2C5B3-E15B-411A-BDC8-32E0946759DD}"/>
              </a:ext>
            </a:extLst>
          </p:cNvPr>
          <p:cNvPicPr>
            <a:picLocks noChangeAspect="1"/>
          </p:cNvPicPr>
          <p:nvPr/>
        </p:nvPicPr>
        <p:blipFill>
          <a:blip r:embed="rId7"/>
          <a:stretch>
            <a:fillRect/>
          </a:stretch>
        </p:blipFill>
        <p:spPr>
          <a:xfrm>
            <a:off x="9809067" y="5440005"/>
            <a:ext cx="2202044" cy="1241952"/>
          </a:xfrm>
          <a:prstGeom prst="rect">
            <a:avLst/>
          </a:prstGeom>
        </p:spPr>
      </p:pic>
    </p:spTree>
    <p:extLst>
      <p:ext uri="{BB962C8B-B14F-4D97-AF65-F5344CB8AC3E}">
        <p14:creationId xmlns:p14="http://schemas.microsoft.com/office/powerpoint/2010/main" val="133185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2B4B55C-52C3-42B9-8573-C462F6C82676}"/>
              </a:ext>
            </a:extLst>
          </p:cNvPr>
          <p:cNvSpPr/>
          <p:nvPr/>
        </p:nvSpPr>
        <p:spPr>
          <a:xfrm>
            <a:off x="3349176" y="1167383"/>
            <a:ext cx="8368504" cy="5457362"/>
          </a:xfrm>
          <a:prstGeom prst="rect">
            <a:avLst/>
          </a:prstGeom>
          <a:solidFill>
            <a:schemeClr val="accent1">
              <a:alpha val="30000"/>
            </a:schemeClr>
          </a:solidFill>
          <a:ln>
            <a:solidFill>
              <a:schemeClr val="accent1">
                <a:shade val="50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14225">
              <a:defRPr/>
            </a:pPr>
            <a:r>
              <a:rPr lang="en-US" sz="2400" dirty="0">
                <a:solidFill>
                  <a:srgbClr val="FFFFFF">
                    <a:alpha val="50000"/>
                  </a:srgbClr>
                </a:solidFill>
                <a:latin typeface="Segoe UI Semilight"/>
              </a:rPr>
              <a:t>Decision Service</a:t>
            </a:r>
          </a:p>
        </p:txBody>
      </p:sp>
      <p:sp>
        <p:nvSpPr>
          <p:cNvPr id="2" name="Title 1">
            <a:extLst>
              <a:ext uri="{FF2B5EF4-FFF2-40B4-BE49-F238E27FC236}">
                <a16:creationId xmlns:a16="http://schemas.microsoft.com/office/drawing/2014/main" id="{B3B22C1E-9E97-40B4-BF41-7ACA779A9452}"/>
              </a:ext>
            </a:extLst>
          </p:cNvPr>
          <p:cNvSpPr>
            <a:spLocks noGrp="1"/>
          </p:cNvSpPr>
          <p:nvPr>
            <p:ph type="title"/>
          </p:nvPr>
        </p:nvSpPr>
        <p:spPr>
          <a:xfrm>
            <a:off x="268907" y="267846"/>
            <a:ext cx="11654187" cy="899537"/>
          </a:xfrm>
        </p:spPr>
        <p:txBody>
          <a:bodyPr/>
          <a:lstStyle/>
          <a:p>
            <a:r>
              <a:rPr lang="en-US" dirty="0"/>
              <a:t>RWRL system</a:t>
            </a:r>
          </a:p>
        </p:txBody>
      </p:sp>
      <p:sp>
        <p:nvSpPr>
          <p:cNvPr id="4" name="Rectangle 3">
            <a:extLst>
              <a:ext uri="{FF2B5EF4-FFF2-40B4-BE49-F238E27FC236}">
                <a16:creationId xmlns:a16="http://schemas.microsoft.com/office/drawing/2014/main" id="{491EFF5F-7077-445B-8BEB-77C0E47E215F}"/>
              </a:ext>
            </a:extLst>
          </p:cNvPr>
          <p:cNvSpPr/>
          <p:nvPr/>
        </p:nvSpPr>
        <p:spPr>
          <a:xfrm>
            <a:off x="1167182" y="1314503"/>
            <a:ext cx="1135749" cy="102457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dirty="0">
                <a:solidFill>
                  <a:schemeClr val="bg1"/>
                </a:solidFill>
                <a:latin typeface="Segoe UI Semilight"/>
              </a:rPr>
              <a:t>Your</a:t>
            </a:r>
          </a:p>
          <a:p>
            <a:pPr algn="ctr" defTabSz="914225">
              <a:defRPr/>
            </a:pPr>
            <a:r>
              <a:rPr lang="en-US" sz="1700" dirty="0">
                <a:solidFill>
                  <a:schemeClr val="bg1"/>
                </a:solidFill>
                <a:latin typeface="Segoe UI Semilight"/>
              </a:rPr>
              <a:t>App</a:t>
            </a:r>
          </a:p>
        </p:txBody>
      </p:sp>
      <p:sp>
        <p:nvSpPr>
          <p:cNvPr id="30" name="Rectangle 29">
            <a:extLst>
              <a:ext uri="{FF2B5EF4-FFF2-40B4-BE49-F238E27FC236}">
                <a16:creationId xmlns:a16="http://schemas.microsoft.com/office/drawing/2014/main" id="{DD30A337-EFD3-4A8F-A68B-E370AAB8C573}"/>
              </a:ext>
            </a:extLst>
          </p:cNvPr>
          <p:cNvSpPr/>
          <p:nvPr/>
        </p:nvSpPr>
        <p:spPr>
          <a:xfrm>
            <a:off x="3679243" y="1286082"/>
            <a:ext cx="1090494" cy="103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dirty="0" err="1">
                <a:solidFill>
                  <a:srgbClr val="FFFFFF"/>
                </a:solidFill>
                <a:latin typeface="Segoe UI Semilight"/>
              </a:rPr>
              <a:t>FrontEnd</a:t>
            </a:r>
            <a:endParaRPr lang="en-US" sz="1700" dirty="0">
              <a:solidFill>
                <a:srgbClr val="FFFFFF"/>
              </a:solidFill>
              <a:latin typeface="Segoe UI Semilight"/>
            </a:endParaRPr>
          </a:p>
          <a:p>
            <a:pPr algn="ctr" defTabSz="914225">
              <a:defRPr/>
            </a:pPr>
            <a:r>
              <a:rPr lang="en-US" sz="1700" dirty="0">
                <a:solidFill>
                  <a:srgbClr val="FFFFFF"/>
                </a:solidFill>
                <a:latin typeface="Segoe UI Semilight"/>
              </a:rPr>
              <a:t>-or-</a:t>
            </a:r>
          </a:p>
          <a:p>
            <a:pPr algn="ctr" defTabSz="914225">
              <a:defRPr/>
            </a:pPr>
            <a:r>
              <a:rPr lang="en-US" sz="1700" dirty="0" err="1">
                <a:solidFill>
                  <a:srgbClr val="FFFFFF"/>
                </a:solidFill>
                <a:latin typeface="Segoe UI Semilight"/>
              </a:rPr>
              <a:t>ClientLib</a:t>
            </a:r>
            <a:endParaRPr lang="en-US" sz="1700" dirty="0">
              <a:solidFill>
                <a:srgbClr val="FFFFFF"/>
              </a:solidFill>
              <a:latin typeface="Segoe UI Semilight"/>
            </a:endParaRPr>
          </a:p>
        </p:txBody>
      </p:sp>
      <p:sp>
        <p:nvSpPr>
          <p:cNvPr id="3" name="TextBox 2">
            <a:extLst>
              <a:ext uri="{FF2B5EF4-FFF2-40B4-BE49-F238E27FC236}">
                <a16:creationId xmlns:a16="http://schemas.microsoft.com/office/drawing/2014/main" id="{F2D372DE-C9AA-F44A-B53D-FFC08EC50FCF}"/>
              </a:ext>
            </a:extLst>
          </p:cNvPr>
          <p:cNvSpPr txBox="1"/>
          <p:nvPr/>
        </p:nvSpPr>
        <p:spPr>
          <a:xfrm>
            <a:off x="10366701" y="6088539"/>
            <a:ext cx="369345" cy="634443"/>
          </a:xfrm>
          <a:prstGeom prst="rect">
            <a:avLst/>
          </a:prstGeom>
          <a:noFill/>
        </p:spPr>
        <p:txBody>
          <a:bodyPr wrap="none" lIns="182854" tIns="146284" rIns="182854" bIns="14628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cxnSp>
        <p:nvCxnSpPr>
          <p:cNvPr id="14" name="Straight Connector 13">
            <a:extLst>
              <a:ext uri="{FF2B5EF4-FFF2-40B4-BE49-F238E27FC236}">
                <a16:creationId xmlns:a16="http://schemas.microsoft.com/office/drawing/2014/main" id="{221AF948-6B06-9346-A3CC-72DE7A9670BD}"/>
              </a:ext>
            </a:extLst>
          </p:cNvPr>
          <p:cNvCxnSpPr>
            <a:cxnSpLocks/>
            <a:stCxn id="4" idx="2"/>
          </p:cNvCxnSpPr>
          <p:nvPr/>
        </p:nvCxnSpPr>
        <p:spPr>
          <a:xfrm>
            <a:off x="1735057" y="2339079"/>
            <a:ext cx="0" cy="408031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CA8FC54-B7A0-294F-B0CE-AB1D1A6E6E3E}"/>
              </a:ext>
            </a:extLst>
          </p:cNvPr>
          <p:cNvCxnSpPr>
            <a:cxnSpLocks/>
          </p:cNvCxnSpPr>
          <p:nvPr/>
        </p:nvCxnSpPr>
        <p:spPr>
          <a:xfrm>
            <a:off x="4229988" y="2319432"/>
            <a:ext cx="0" cy="394374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02178C3-FEF1-5C47-A69C-85C07C43BD48}"/>
              </a:ext>
            </a:extLst>
          </p:cNvPr>
          <p:cNvCxnSpPr>
            <a:cxnSpLocks/>
          </p:cNvCxnSpPr>
          <p:nvPr/>
        </p:nvCxnSpPr>
        <p:spPr>
          <a:xfrm>
            <a:off x="1756098" y="2701712"/>
            <a:ext cx="2473892" cy="2311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72BE4A8-61FC-0349-BB89-749D8E5F5825}"/>
              </a:ext>
            </a:extLst>
          </p:cNvPr>
          <p:cNvSpPr txBox="1"/>
          <p:nvPr/>
        </p:nvSpPr>
        <p:spPr>
          <a:xfrm>
            <a:off x="2022902" y="3014130"/>
            <a:ext cx="1626931" cy="738623"/>
          </a:xfrm>
          <a:prstGeom prst="rect">
            <a:avLst/>
          </a:prstGeom>
          <a:noFill/>
        </p:spPr>
        <p:txBody>
          <a:bodyPr wrap="none" lIns="182854" tIns="146284" rIns="182854" bIns="146284" rtlCol="0">
            <a:spAutoFit/>
          </a:bodyPr>
          <a:lstStyle/>
          <a:p>
            <a:pPr algn="ctr">
              <a:lnSpc>
                <a:spcPct val="90000"/>
              </a:lnSpc>
              <a:spcAft>
                <a:spcPts val="600"/>
              </a:spcAft>
            </a:pPr>
            <a:r>
              <a:rPr lang="en-US" sz="1600" b="1" dirty="0"/>
              <a:t>Decision</a:t>
            </a:r>
            <a:br>
              <a:rPr lang="en-US" sz="1600" dirty="0"/>
            </a:br>
            <a:r>
              <a:rPr lang="en-US" sz="1600" dirty="0"/>
              <a:t>Action, </a:t>
            </a:r>
            <a:r>
              <a:rPr lang="en-US" sz="1600" i="1" dirty="0" err="1"/>
              <a:t>EventId</a:t>
            </a:r>
            <a:endParaRPr lang="en-US" sz="1600" i="1" dirty="0"/>
          </a:p>
        </p:txBody>
      </p:sp>
      <p:cxnSp>
        <p:nvCxnSpPr>
          <p:cNvPr id="49" name="Straight Arrow Connector 48">
            <a:extLst>
              <a:ext uri="{FF2B5EF4-FFF2-40B4-BE49-F238E27FC236}">
                <a16:creationId xmlns:a16="http://schemas.microsoft.com/office/drawing/2014/main" id="{EC6DA212-F342-446A-B067-711681410239}"/>
              </a:ext>
            </a:extLst>
          </p:cNvPr>
          <p:cNvCxnSpPr>
            <a:cxnSpLocks/>
          </p:cNvCxnSpPr>
          <p:nvPr/>
        </p:nvCxnSpPr>
        <p:spPr>
          <a:xfrm flipH="1">
            <a:off x="1735057" y="3381349"/>
            <a:ext cx="2494933" cy="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A3C579A-89D8-4416-B272-A68B2ACEE4F3}"/>
              </a:ext>
            </a:extLst>
          </p:cNvPr>
          <p:cNvSpPr txBox="1"/>
          <p:nvPr/>
        </p:nvSpPr>
        <p:spPr>
          <a:xfrm>
            <a:off x="1941047" y="2322734"/>
            <a:ext cx="1927783" cy="815568"/>
          </a:xfrm>
          <a:prstGeom prst="rect">
            <a:avLst/>
          </a:prstGeom>
          <a:noFill/>
        </p:spPr>
        <p:txBody>
          <a:bodyPr wrap="none" lIns="182854" tIns="146284" rIns="182854" bIns="146284" rtlCol="0">
            <a:spAutoFit/>
          </a:bodyPr>
          <a:lstStyle/>
          <a:p>
            <a:pPr algn="ctr">
              <a:lnSpc>
                <a:spcPct val="90000"/>
              </a:lnSpc>
              <a:spcAft>
                <a:spcPts val="600"/>
              </a:spcAft>
            </a:pPr>
            <a:r>
              <a:rPr lang="en-US" sz="1600" b="1" dirty="0"/>
              <a:t>Request Decision</a:t>
            </a:r>
          </a:p>
          <a:p>
            <a:pPr>
              <a:lnSpc>
                <a:spcPct val="90000"/>
              </a:lnSpc>
              <a:spcAft>
                <a:spcPts val="600"/>
              </a:spcAft>
            </a:pPr>
            <a:r>
              <a:rPr lang="en-US" sz="1600" dirty="0"/>
              <a:t>Actions, Features</a:t>
            </a:r>
          </a:p>
        </p:txBody>
      </p:sp>
      <p:sp>
        <p:nvSpPr>
          <p:cNvPr id="54" name="Rectangle 53">
            <a:extLst>
              <a:ext uri="{FF2B5EF4-FFF2-40B4-BE49-F238E27FC236}">
                <a16:creationId xmlns:a16="http://schemas.microsoft.com/office/drawing/2014/main" id="{7D04E98C-AAF8-4E7B-A4F3-C6BF33B971A0}"/>
              </a:ext>
            </a:extLst>
          </p:cNvPr>
          <p:cNvSpPr/>
          <p:nvPr/>
        </p:nvSpPr>
        <p:spPr>
          <a:xfrm>
            <a:off x="6339752" y="1285013"/>
            <a:ext cx="1090494" cy="103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dirty="0">
                <a:solidFill>
                  <a:srgbClr val="FFFFFF"/>
                </a:solidFill>
                <a:latin typeface="Segoe UI Semilight"/>
              </a:rPr>
              <a:t>Joiner</a:t>
            </a:r>
          </a:p>
        </p:txBody>
      </p:sp>
      <p:cxnSp>
        <p:nvCxnSpPr>
          <p:cNvPr id="56" name="Straight Connector 55">
            <a:extLst>
              <a:ext uri="{FF2B5EF4-FFF2-40B4-BE49-F238E27FC236}">
                <a16:creationId xmlns:a16="http://schemas.microsoft.com/office/drawing/2014/main" id="{2AFAB6F9-1DA5-4EE9-839C-62E6165AE35E}"/>
              </a:ext>
            </a:extLst>
          </p:cNvPr>
          <p:cNvCxnSpPr>
            <a:cxnSpLocks/>
          </p:cNvCxnSpPr>
          <p:nvPr/>
        </p:nvCxnSpPr>
        <p:spPr>
          <a:xfrm>
            <a:off x="6925956" y="2319432"/>
            <a:ext cx="0" cy="273672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6422706-1509-468D-A9B1-9E64145A801A}"/>
              </a:ext>
            </a:extLst>
          </p:cNvPr>
          <p:cNvCxnSpPr>
            <a:cxnSpLocks/>
          </p:cNvCxnSpPr>
          <p:nvPr/>
        </p:nvCxnSpPr>
        <p:spPr>
          <a:xfrm>
            <a:off x="4229990" y="2726077"/>
            <a:ext cx="2695966" cy="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90AD0EA-715A-4A6B-B43F-3164042D35A6}"/>
              </a:ext>
            </a:extLst>
          </p:cNvPr>
          <p:cNvSpPr/>
          <p:nvPr/>
        </p:nvSpPr>
        <p:spPr>
          <a:xfrm>
            <a:off x="8333473" y="1281696"/>
            <a:ext cx="1090494" cy="103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dirty="0">
                <a:solidFill>
                  <a:srgbClr val="FFFFFF"/>
                </a:solidFill>
                <a:latin typeface="Segoe UI Semilight"/>
              </a:rPr>
              <a:t>Storage</a:t>
            </a:r>
          </a:p>
        </p:txBody>
      </p:sp>
      <p:sp>
        <p:nvSpPr>
          <p:cNvPr id="66" name="TextBox 65">
            <a:extLst>
              <a:ext uri="{FF2B5EF4-FFF2-40B4-BE49-F238E27FC236}">
                <a16:creationId xmlns:a16="http://schemas.microsoft.com/office/drawing/2014/main" id="{582B5DA1-E5E8-4EBC-ADDF-ABFDBE8F1EAF}"/>
              </a:ext>
            </a:extLst>
          </p:cNvPr>
          <p:cNvSpPr txBox="1"/>
          <p:nvPr/>
        </p:nvSpPr>
        <p:spPr>
          <a:xfrm>
            <a:off x="4486153" y="2348866"/>
            <a:ext cx="2209142" cy="738623"/>
          </a:xfrm>
          <a:prstGeom prst="rect">
            <a:avLst/>
          </a:prstGeom>
          <a:noFill/>
        </p:spPr>
        <p:txBody>
          <a:bodyPr wrap="none" lIns="182854" tIns="146284" rIns="182854" bIns="146284" rtlCol="0">
            <a:spAutoFit/>
          </a:bodyPr>
          <a:lstStyle/>
          <a:p>
            <a:pPr algn="ctr">
              <a:lnSpc>
                <a:spcPct val="90000"/>
              </a:lnSpc>
              <a:spcAft>
                <a:spcPts val="600"/>
              </a:spcAft>
            </a:pPr>
            <a:r>
              <a:rPr lang="en-US" sz="1600" dirty="0"/>
              <a:t>Actions, Features,</a:t>
            </a:r>
            <a:br>
              <a:rPr lang="en-US" sz="1600" dirty="0"/>
            </a:br>
            <a:r>
              <a:rPr lang="en-US" sz="1600" dirty="0"/>
              <a:t> Probabilities, </a:t>
            </a:r>
            <a:r>
              <a:rPr lang="en-US" sz="1600" i="1" dirty="0" err="1"/>
              <a:t>EventId</a:t>
            </a:r>
            <a:endParaRPr lang="en-US" sz="1600" i="1" dirty="0"/>
          </a:p>
        </p:txBody>
      </p:sp>
      <p:sp>
        <p:nvSpPr>
          <p:cNvPr id="70" name="Rectangle 69">
            <a:extLst>
              <a:ext uri="{FF2B5EF4-FFF2-40B4-BE49-F238E27FC236}">
                <a16:creationId xmlns:a16="http://schemas.microsoft.com/office/drawing/2014/main" id="{D63093C0-F5BD-4E22-A262-9A3499F26947}"/>
              </a:ext>
            </a:extLst>
          </p:cNvPr>
          <p:cNvSpPr/>
          <p:nvPr/>
        </p:nvSpPr>
        <p:spPr>
          <a:xfrm>
            <a:off x="10304198" y="1310116"/>
            <a:ext cx="1090494" cy="1033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1700" dirty="0">
                <a:solidFill>
                  <a:srgbClr val="FFFFFF"/>
                </a:solidFill>
                <a:latin typeface="Segoe UI Semilight"/>
              </a:rPr>
              <a:t>Online Trainer</a:t>
            </a:r>
          </a:p>
        </p:txBody>
      </p:sp>
      <p:cxnSp>
        <p:nvCxnSpPr>
          <p:cNvPr id="74" name="Straight Connector 73">
            <a:extLst>
              <a:ext uri="{FF2B5EF4-FFF2-40B4-BE49-F238E27FC236}">
                <a16:creationId xmlns:a16="http://schemas.microsoft.com/office/drawing/2014/main" id="{3E3DAACB-DBB5-4E88-BB7D-AB07A26CE4AC}"/>
              </a:ext>
            </a:extLst>
          </p:cNvPr>
          <p:cNvCxnSpPr>
            <a:cxnSpLocks/>
          </p:cNvCxnSpPr>
          <p:nvPr/>
        </p:nvCxnSpPr>
        <p:spPr>
          <a:xfrm>
            <a:off x="10887103" y="2343465"/>
            <a:ext cx="0" cy="394374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9702EBC-51D9-464F-97EB-38824931E107}"/>
              </a:ext>
            </a:extLst>
          </p:cNvPr>
          <p:cNvCxnSpPr>
            <a:cxnSpLocks/>
          </p:cNvCxnSpPr>
          <p:nvPr/>
        </p:nvCxnSpPr>
        <p:spPr>
          <a:xfrm>
            <a:off x="1735057" y="4489416"/>
            <a:ext cx="2494932" cy="23306"/>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986E0109-BED3-4F66-B2A1-EA8A95A12381}"/>
              </a:ext>
            </a:extLst>
          </p:cNvPr>
          <p:cNvSpPr txBox="1"/>
          <p:nvPr/>
        </p:nvSpPr>
        <p:spPr>
          <a:xfrm>
            <a:off x="1930675" y="4137009"/>
            <a:ext cx="1750748" cy="738623"/>
          </a:xfrm>
          <a:prstGeom prst="rect">
            <a:avLst/>
          </a:prstGeom>
          <a:noFill/>
        </p:spPr>
        <p:txBody>
          <a:bodyPr wrap="none" lIns="182854" tIns="146284" rIns="182854" bIns="146284" rtlCol="0">
            <a:spAutoFit/>
          </a:bodyPr>
          <a:lstStyle/>
          <a:p>
            <a:pPr algn="ctr">
              <a:lnSpc>
                <a:spcPct val="90000"/>
              </a:lnSpc>
              <a:spcAft>
                <a:spcPts val="600"/>
              </a:spcAft>
            </a:pPr>
            <a:r>
              <a:rPr lang="en-US" sz="1600" b="1" dirty="0"/>
              <a:t>Report outcome</a:t>
            </a:r>
            <a:br>
              <a:rPr lang="en-US" sz="1600" dirty="0"/>
            </a:br>
            <a:r>
              <a:rPr lang="en-US" sz="1600" dirty="0"/>
              <a:t>Reward, </a:t>
            </a:r>
            <a:r>
              <a:rPr lang="en-US" sz="1600" i="1" dirty="0" err="1"/>
              <a:t>EventId</a:t>
            </a:r>
            <a:endParaRPr lang="en-US" sz="1600" i="1" dirty="0"/>
          </a:p>
        </p:txBody>
      </p:sp>
      <p:cxnSp>
        <p:nvCxnSpPr>
          <p:cNvPr id="79" name="Straight Arrow Connector 78">
            <a:extLst>
              <a:ext uri="{FF2B5EF4-FFF2-40B4-BE49-F238E27FC236}">
                <a16:creationId xmlns:a16="http://schemas.microsoft.com/office/drawing/2014/main" id="{EF51CF03-7026-4039-9114-19BF75984FA7}"/>
              </a:ext>
            </a:extLst>
          </p:cNvPr>
          <p:cNvCxnSpPr>
            <a:cxnSpLocks/>
          </p:cNvCxnSpPr>
          <p:nvPr/>
        </p:nvCxnSpPr>
        <p:spPr>
          <a:xfrm>
            <a:off x="4229990" y="4516670"/>
            <a:ext cx="2695966" cy="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64E25DF-FB76-4B69-A855-7902CEAC3CE8}"/>
              </a:ext>
            </a:extLst>
          </p:cNvPr>
          <p:cNvSpPr txBox="1"/>
          <p:nvPr/>
        </p:nvSpPr>
        <p:spPr>
          <a:xfrm>
            <a:off x="4638209" y="4153091"/>
            <a:ext cx="1803598" cy="517024"/>
          </a:xfrm>
          <a:prstGeom prst="rect">
            <a:avLst/>
          </a:prstGeom>
          <a:noFill/>
        </p:spPr>
        <p:txBody>
          <a:bodyPr wrap="square" lIns="182854" tIns="146284" rIns="182854" bIns="146284" rtlCol="0">
            <a:spAutoFit/>
          </a:bodyPr>
          <a:lstStyle/>
          <a:p>
            <a:pPr algn="ctr">
              <a:lnSpc>
                <a:spcPct val="90000"/>
              </a:lnSpc>
              <a:spcAft>
                <a:spcPts val="600"/>
              </a:spcAft>
            </a:pPr>
            <a:r>
              <a:rPr lang="en-US" sz="1600" dirty="0"/>
              <a:t>Reward, </a:t>
            </a:r>
            <a:r>
              <a:rPr lang="en-US" sz="1600" i="1" dirty="0" err="1"/>
              <a:t>EventId</a:t>
            </a:r>
            <a:endParaRPr lang="en-US" sz="1600" i="1" dirty="0"/>
          </a:p>
        </p:txBody>
      </p:sp>
      <p:cxnSp>
        <p:nvCxnSpPr>
          <p:cNvPr id="84" name="Straight Arrow Connector 83">
            <a:extLst>
              <a:ext uri="{FF2B5EF4-FFF2-40B4-BE49-F238E27FC236}">
                <a16:creationId xmlns:a16="http://schemas.microsoft.com/office/drawing/2014/main" id="{16E0ABD4-733A-4C4D-9E51-3D6319E05165}"/>
              </a:ext>
            </a:extLst>
          </p:cNvPr>
          <p:cNvCxnSpPr>
            <a:cxnSpLocks/>
          </p:cNvCxnSpPr>
          <p:nvPr/>
        </p:nvCxnSpPr>
        <p:spPr>
          <a:xfrm>
            <a:off x="6925955" y="4787227"/>
            <a:ext cx="1976478" cy="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8164B3A2-EBB4-40BB-80CF-442CF1CBD4B9}"/>
              </a:ext>
            </a:extLst>
          </p:cNvPr>
          <p:cNvSpPr txBox="1"/>
          <p:nvPr/>
        </p:nvSpPr>
        <p:spPr>
          <a:xfrm>
            <a:off x="7010767" y="4194936"/>
            <a:ext cx="1704259" cy="960222"/>
          </a:xfrm>
          <a:prstGeom prst="rect">
            <a:avLst/>
          </a:prstGeom>
          <a:noFill/>
        </p:spPr>
        <p:txBody>
          <a:bodyPr wrap="square" lIns="182854" tIns="146284" rIns="182854" bIns="146284" rtlCol="0">
            <a:spAutoFit/>
          </a:bodyPr>
          <a:lstStyle/>
          <a:p>
            <a:pPr algn="ctr">
              <a:lnSpc>
                <a:spcPct val="90000"/>
              </a:lnSpc>
              <a:spcAft>
                <a:spcPts val="600"/>
              </a:spcAft>
            </a:pPr>
            <a:r>
              <a:rPr lang="en-US" sz="1600" dirty="0"/>
              <a:t>Actions, Features, Prob.</a:t>
            </a:r>
            <a:br>
              <a:rPr lang="en-US" sz="1600" dirty="0"/>
            </a:br>
            <a:r>
              <a:rPr lang="en-US" sz="1600" dirty="0"/>
              <a:t>Reward, </a:t>
            </a:r>
            <a:r>
              <a:rPr lang="en-US" sz="1600" dirty="0" err="1"/>
              <a:t>EventId</a:t>
            </a:r>
            <a:endParaRPr lang="en-US" sz="1600" dirty="0"/>
          </a:p>
        </p:txBody>
      </p:sp>
      <p:cxnSp>
        <p:nvCxnSpPr>
          <p:cNvPr id="87" name="Straight Arrow Connector 86">
            <a:extLst>
              <a:ext uri="{FF2B5EF4-FFF2-40B4-BE49-F238E27FC236}">
                <a16:creationId xmlns:a16="http://schemas.microsoft.com/office/drawing/2014/main" id="{54FCB657-A690-4C1C-A82A-D5E7E481C8A3}"/>
              </a:ext>
            </a:extLst>
          </p:cNvPr>
          <p:cNvCxnSpPr>
            <a:cxnSpLocks/>
          </p:cNvCxnSpPr>
          <p:nvPr/>
        </p:nvCxnSpPr>
        <p:spPr>
          <a:xfrm>
            <a:off x="8902434" y="4789608"/>
            <a:ext cx="1984670" cy="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6FD54C1-170F-46DD-AEFD-3FA2C130B87E}"/>
              </a:ext>
            </a:extLst>
          </p:cNvPr>
          <p:cNvCxnSpPr>
            <a:cxnSpLocks/>
          </p:cNvCxnSpPr>
          <p:nvPr/>
        </p:nvCxnSpPr>
        <p:spPr>
          <a:xfrm flipH="1">
            <a:off x="4229991" y="5768200"/>
            <a:ext cx="6657112" cy="0"/>
          </a:xfrm>
          <a:prstGeom prst="straightConnector1">
            <a:avLst/>
          </a:prstGeom>
          <a:ln w="19050">
            <a:solidFill>
              <a:schemeClr val="accent5"/>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9147051-5524-4B59-9260-3CCE14BE26C8}"/>
              </a:ext>
            </a:extLst>
          </p:cNvPr>
          <p:cNvSpPr txBox="1"/>
          <p:nvPr/>
        </p:nvSpPr>
        <p:spPr>
          <a:xfrm>
            <a:off x="6890713" y="5364017"/>
            <a:ext cx="1335669" cy="824339"/>
          </a:xfrm>
          <a:prstGeom prst="rect">
            <a:avLst/>
          </a:prstGeom>
          <a:noFill/>
        </p:spPr>
        <p:txBody>
          <a:bodyPr wrap="square" lIns="182854" tIns="146284" rIns="182854" bIns="146284" rtlCol="0">
            <a:spAutoFit/>
          </a:bodyPr>
          <a:lstStyle/>
          <a:p>
            <a:pPr algn="ctr">
              <a:lnSpc>
                <a:spcPct val="90000"/>
              </a:lnSpc>
              <a:spcAft>
                <a:spcPts val="600"/>
              </a:spcAft>
            </a:pPr>
            <a:r>
              <a:rPr lang="en-US" sz="1600" dirty="0"/>
              <a:t>New</a:t>
            </a:r>
          </a:p>
          <a:p>
            <a:pPr algn="ctr">
              <a:lnSpc>
                <a:spcPct val="90000"/>
              </a:lnSpc>
              <a:spcAft>
                <a:spcPts val="600"/>
              </a:spcAft>
            </a:pPr>
            <a:r>
              <a:rPr lang="en-US" sz="1600" dirty="0"/>
              <a:t> Model</a:t>
            </a:r>
          </a:p>
        </p:txBody>
      </p:sp>
      <p:sp>
        <p:nvSpPr>
          <p:cNvPr id="5" name="Left Brace 4">
            <a:extLst>
              <a:ext uri="{FF2B5EF4-FFF2-40B4-BE49-F238E27FC236}">
                <a16:creationId xmlns:a16="http://schemas.microsoft.com/office/drawing/2014/main" id="{C7F5740D-9E7F-429D-987B-82189EF5089C}"/>
              </a:ext>
            </a:extLst>
          </p:cNvPr>
          <p:cNvSpPr/>
          <p:nvPr/>
        </p:nvSpPr>
        <p:spPr>
          <a:xfrm>
            <a:off x="1451164" y="3381350"/>
            <a:ext cx="269720" cy="1403913"/>
          </a:xfrm>
          <a:prstGeom prst="leftBrace">
            <a:avLst>
              <a:gd name="adj1" fmla="val 8333"/>
              <a:gd name="adj2" fmla="val 48556"/>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EDA42E42-DECA-41E5-B45D-54F0D5305963}"/>
              </a:ext>
            </a:extLst>
          </p:cNvPr>
          <p:cNvSpPr txBox="1"/>
          <p:nvPr/>
        </p:nvSpPr>
        <p:spPr>
          <a:xfrm>
            <a:off x="12585" y="3650746"/>
            <a:ext cx="1487222" cy="815568"/>
          </a:xfrm>
          <a:prstGeom prst="rect">
            <a:avLst/>
          </a:prstGeom>
          <a:noFill/>
        </p:spPr>
        <p:txBody>
          <a:bodyPr wrap="square" lIns="182854" tIns="146284" rIns="182854" bIns="146284" rtlCol="0">
            <a:spAutoFit/>
          </a:bodyPr>
          <a:lstStyle/>
          <a:p>
            <a:pPr algn="ctr">
              <a:lnSpc>
                <a:spcPct val="90000"/>
              </a:lnSpc>
              <a:spcAft>
                <a:spcPts val="600"/>
              </a:spcAft>
            </a:pPr>
            <a:r>
              <a:rPr lang="en-US" sz="1600" dirty="0"/>
              <a:t>Experimental</a:t>
            </a:r>
          </a:p>
          <a:p>
            <a:pPr algn="ctr">
              <a:lnSpc>
                <a:spcPct val="90000"/>
              </a:lnSpc>
              <a:spcAft>
                <a:spcPts val="600"/>
              </a:spcAft>
            </a:pPr>
            <a:r>
              <a:rPr lang="en-US" sz="1600" dirty="0"/>
              <a:t>Unit Duration</a:t>
            </a:r>
          </a:p>
        </p:txBody>
      </p:sp>
      <p:cxnSp>
        <p:nvCxnSpPr>
          <p:cNvPr id="16" name="Straight Connector 15">
            <a:extLst>
              <a:ext uri="{FF2B5EF4-FFF2-40B4-BE49-F238E27FC236}">
                <a16:creationId xmlns:a16="http://schemas.microsoft.com/office/drawing/2014/main" id="{D5B9B976-BC7D-420F-BB0A-9AF1CFA7F5A9}"/>
              </a:ext>
            </a:extLst>
          </p:cNvPr>
          <p:cNvCxnSpPr>
            <a:cxnSpLocks/>
          </p:cNvCxnSpPr>
          <p:nvPr/>
        </p:nvCxnSpPr>
        <p:spPr>
          <a:xfrm>
            <a:off x="1735056" y="4785263"/>
            <a:ext cx="519089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1EF3F0F-D22D-48C8-B42A-D84A3D35A250}"/>
              </a:ext>
            </a:extLst>
          </p:cNvPr>
          <p:cNvSpPr txBox="1"/>
          <p:nvPr/>
        </p:nvSpPr>
        <p:spPr>
          <a:xfrm>
            <a:off x="9005762" y="4204891"/>
            <a:ext cx="1704259" cy="960222"/>
          </a:xfrm>
          <a:prstGeom prst="rect">
            <a:avLst/>
          </a:prstGeom>
          <a:noFill/>
        </p:spPr>
        <p:txBody>
          <a:bodyPr wrap="square" lIns="182854" tIns="146284" rIns="182854" bIns="146284" rtlCol="0">
            <a:spAutoFit/>
          </a:bodyPr>
          <a:lstStyle/>
          <a:p>
            <a:pPr algn="ctr">
              <a:lnSpc>
                <a:spcPct val="90000"/>
              </a:lnSpc>
              <a:spcAft>
                <a:spcPts val="600"/>
              </a:spcAft>
            </a:pPr>
            <a:r>
              <a:rPr lang="en-US" sz="1600" dirty="0"/>
              <a:t>Actions, Features, Prob.</a:t>
            </a:r>
            <a:br>
              <a:rPr lang="en-US" sz="1600" dirty="0"/>
            </a:br>
            <a:r>
              <a:rPr lang="en-US" sz="1600" dirty="0"/>
              <a:t>Reward, </a:t>
            </a:r>
            <a:r>
              <a:rPr lang="en-US" sz="1600" dirty="0" err="1"/>
              <a:t>EventId</a:t>
            </a:r>
            <a:endParaRPr lang="en-US" sz="1600" dirty="0"/>
          </a:p>
        </p:txBody>
      </p:sp>
      <p:cxnSp>
        <p:nvCxnSpPr>
          <p:cNvPr id="41" name="Straight Connector 40">
            <a:extLst>
              <a:ext uri="{FF2B5EF4-FFF2-40B4-BE49-F238E27FC236}">
                <a16:creationId xmlns:a16="http://schemas.microsoft.com/office/drawing/2014/main" id="{C1844652-51A3-437F-99DF-0C161AFE82FE}"/>
              </a:ext>
            </a:extLst>
          </p:cNvPr>
          <p:cNvCxnSpPr>
            <a:cxnSpLocks/>
          </p:cNvCxnSpPr>
          <p:nvPr/>
        </p:nvCxnSpPr>
        <p:spPr>
          <a:xfrm>
            <a:off x="8893381" y="2324792"/>
            <a:ext cx="0" cy="273672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9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500"/>
                                        <p:tgtEl>
                                          <p:spTgt spid="5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500"/>
                                        <p:tgtEl>
                                          <p:spTgt spid="66"/>
                                        </p:tgtEl>
                                      </p:cBhvr>
                                    </p:animEffect>
                                  </p:childTnLst>
                                </p:cTn>
                              </p:par>
                              <p:par>
                                <p:cTn id="51" presetID="10"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15"/>
                                        </p:tgtEl>
                                        <p:attrNameLst>
                                          <p:attrName>style.visibility</p:attrName>
                                        </p:attrNameLst>
                                      </p:cBhvr>
                                      <p:to>
                                        <p:strVal val="visible"/>
                                      </p:to>
                                    </p:set>
                                    <p:animEffect transition="in" filter="fade">
                                      <p:cBhvr>
                                        <p:cTn id="56" dur="500"/>
                                        <p:tgtEl>
                                          <p:spTgt spid="11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500"/>
                                        <p:tgtEl>
                                          <p:spTgt spid="77"/>
                                        </p:tgtEl>
                                      </p:cBhvr>
                                    </p:animEffect>
                                  </p:childTnLst>
                                </p:cTn>
                              </p:par>
                              <p:par>
                                <p:cTn id="68" presetID="10" presetClass="entr" presetSubtype="0" fill="hold"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fade">
                                      <p:cBhvr>
                                        <p:cTn id="70" dur="500"/>
                                        <p:tgtEl>
                                          <p:spTgt spid="7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
                                        </p:tgtEl>
                                        <p:attrNameLst>
                                          <p:attrName>style.visibility</p:attrName>
                                        </p:attrNameLst>
                                      </p:cBhvr>
                                      <p:to>
                                        <p:strVal val="visible"/>
                                      </p:to>
                                    </p:set>
                                    <p:animEffect transition="in" filter="fade">
                                      <p:cBhvr>
                                        <p:cTn id="73" dur="500"/>
                                        <p:tgtEl>
                                          <p:spTgt spid="5"/>
                                        </p:tgtEl>
                                      </p:cBhvr>
                                    </p:animEffect>
                                  </p:childTnLst>
                                </p:cTn>
                              </p:par>
                              <p:par>
                                <p:cTn id="74" presetID="10" presetClass="entr" presetSubtype="0" fill="hold" nodeType="with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1"/>
                                        </p:tgtEl>
                                        <p:attrNameLst>
                                          <p:attrName>style.visibility</p:attrName>
                                        </p:attrNameLst>
                                      </p:cBhvr>
                                      <p:to>
                                        <p:strVal val="visible"/>
                                      </p:to>
                                    </p:set>
                                    <p:animEffect transition="in" filter="fade">
                                      <p:cBhvr>
                                        <p:cTn id="79" dur="500"/>
                                        <p:tgtEl>
                                          <p:spTgt spid="81"/>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6"/>
                                        </p:tgtEl>
                                        <p:attrNameLst>
                                          <p:attrName>style.visibility</p:attrName>
                                        </p:attrNameLst>
                                      </p:cBhvr>
                                      <p:to>
                                        <p:strVal val="visible"/>
                                      </p:to>
                                    </p:set>
                                    <p:animEffect transition="in" filter="fade">
                                      <p:cBhvr>
                                        <p:cTn id="84" dur="500"/>
                                        <p:tgtEl>
                                          <p:spTgt spid="86"/>
                                        </p:tgtEl>
                                      </p:cBhvr>
                                    </p:animEffect>
                                  </p:childTnLst>
                                </p:cTn>
                              </p:par>
                              <p:par>
                                <p:cTn id="85" presetID="10" presetClass="entr" presetSubtype="0" fill="hold" nodeType="withEffect">
                                  <p:stCondLst>
                                    <p:cond delay="0"/>
                                  </p:stCondLst>
                                  <p:childTnLst>
                                    <p:set>
                                      <p:cBhvr>
                                        <p:cTn id="86" dur="1" fill="hold">
                                          <p:stCondLst>
                                            <p:cond delay="0"/>
                                          </p:stCondLst>
                                        </p:cTn>
                                        <p:tgtEl>
                                          <p:spTgt spid="84"/>
                                        </p:tgtEl>
                                        <p:attrNameLst>
                                          <p:attrName>style.visibility</p:attrName>
                                        </p:attrNameLst>
                                      </p:cBhvr>
                                      <p:to>
                                        <p:strVal val="visible"/>
                                      </p:to>
                                    </p:set>
                                    <p:animEffect transition="in" filter="fade">
                                      <p:cBhvr>
                                        <p:cTn id="87" dur="500"/>
                                        <p:tgtEl>
                                          <p:spTgt spid="84"/>
                                        </p:tgtEl>
                                      </p:cBhvr>
                                    </p:animEffect>
                                  </p:childTnLst>
                                </p:cTn>
                              </p:par>
                              <p:par>
                                <p:cTn id="88" presetID="10" presetClass="entr" presetSubtype="0" fill="hold" nodeType="with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fade">
                                      <p:cBhvr>
                                        <p:cTn id="90" dur="500"/>
                                        <p:tgtEl>
                                          <p:spTgt spid="87"/>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92"/>
                                        </p:tgtEl>
                                        <p:attrNameLst>
                                          <p:attrName>style.visibility</p:attrName>
                                        </p:attrNameLst>
                                      </p:cBhvr>
                                      <p:to>
                                        <p:strVal val="visible"/>
                                      </p:to>
                                    </p:set>
                                    <p:animEffect transition="in" filter="fade">
                                      <p:cBhvr>
                                        <p:cTn id="95" dur="500"/>
                                        <p:tgtEl>
                                          <p:spTgt spid="92"/>
                                        </p:tgtEl>
                                      </p:cBhvr>
                                    </p:animEffect>
                                  </p:childTnLst>
                                </p:cTn>
                              </p:par>
                              <p:par>
                                <p:cTn id="96" presetID="10" presetClass="entr" presetSubtype="0" fill="hold" nodeType="withEffect">
                                  <p:stCondLst>
                                    <p:cond delay="0"/>
                                  </p:stCondLst>
                                  <p:childTnLst>
                                    <p:set>
                                      <p:cBhvr>
                                        <p:cTn id="97" dur="1" fill="hold">
                                          <p:stCondLst>
                                            <p:cond delay="0"/>
                                          </p:stCondLst>
                                        </p:cTn>
                                        <p:tgtEl>
                                          <p:spTgt spid="91"/>
                                        </p:tgtEl>
                                        <p:attrNameLst>
                                          <p:attrName>style.visibility</p:attrName>
                                        </p:attrNameLst>
                                      </p:cBhvr>
                                      <p:to>
                                        <p:strVal val="visible"/>
                                      </p:to>
                                    </p:set>
                                    <p:animEffect transition="in" filter="fade">
                                      <p:cBhvr>
                                        <p:cTn id="98" dur="500"/>
                                        <p:tgtEl>
                                          <p:spTgt spid="9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36"/>
                                        </p:tgtEl>
                                        <p:attrNameLst>
                                          <p:attrName>style.visibility</p:attrName>
                                        </p:attrNameLst>
                                      </p:cBhvr>
                                      <p:to>
                                        <p:strVal val="visible"/>
                                      </p:to>
                                    </p:set>
                                    <p:animEffect transition="in" filter="fade">
                                      <p:cBhvr>
                                        <p:cTn id="103" dur="500"/>
                                        <p:tgtEl>
                                          <p:spTgt spid="36"/>
                                        </p:tgtEl>
                                      </p:cBhvr>
                                    </p:animEffect>
                                  </p:childTnLst>
                                </p:cTn>
                              </p:par>
                              <p:par>
                                <p:cTn id="104" presetID="10" presetClass="entr" presetSubtype="0" fill="hold"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 grpId="0" animBg="1"/>
      <p:bldP spid="30" grpId="0" animBg="1"/>
      <p:bldP spid="115" grpId="0"/>
      <p:bldP spid="53" grpId="0"/>
      <p:bldP spid="54" grpId="0" animBg="1"/>
      <p:bldP spid="59" grpId="0" animBg="1"/>
      <p:bldP spid="66" grpId="0"/>
      <p:bldP spid="70" grpId="0" animBg="1"/>
      <p:bldP spid="78" grpId="0"/>
      <p:bldP spid="81" grpId="0"/>
      <p:bldP spid="86" grpId="0"/>
      <p:bldP spid="92" grpId="0"/>
      <p:bldP spid="5" grpId="0" animBg="1"/>
      <p:bldP spid="34"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F47A-B456-4F9B-99A2-BE266E8C1DB3}"/>
              </a:ext>
            </a:extLst>
          </p:cNvPr>
          <p:cNvSpPr>
            <a:spLocks noGrp="1"/>
          </p:cNvSpPr>
          <p:nvPr>
            <p:ph type="title"/>
          </p:nvPr>
        </p:nvSpPr>
        <p:spPr>
          <a:xfrm>
            <a:off x="838200" y="347540"/>
            <a:ext cx="10515600" cy="1325563"/>
          </a:xfrm>
        </p:spPr>
        <p:txBody>
          <a:bodyPr>
            <a:normAutofit/>
          </a:bodyPr>
          <a:lstStyle/>
          <a:p>
            <a:r>
              <a:rPr lang="en-US" sz="2800" i="1" dirty="0">
                <a:solidFill>
                  <a:srgbClr val="C00000"/>
                </a:solidFill>
              </a:rPr>
              <a:t>Goal: Introduce you to the flourishing field of Reinforcement Learning</a:t>
            </a:r>
          </a:p>
        </p:txBody>
      </p:sp>
      <p:sp>
        <p:nvSpPr>
          <p:cNvPr id="3" name="Content Placeholder 2">
            <a:extLst>
              <a:ext uri="{FF2B5EF4-FFF2-40B4-BE49-F238E27FC236}">
                <a16:creationId xmlns:a16="http://schemas.microsoft.com/office/drawing/2014/main" id="{1970DE78-72A8-4830-8547-42F0388FB2F0}"/>
              </a:ext>
            </a:extLst>
          </p:cNvPr>
          <p:cNvSpPr>
            <a:spLocks noGrp="1"/>
          </p:cNvSpPr>
          <p:nvPr>
            <p:ph sz="half" idx="1"/>
          </p:nvPr>
        </p:nvSpPr>
        <p:spPr/>
        <p:txBody>
          <a:bodyPr>
            <a:normAutofit/>
          </a:bodyPr>
          <a:lstStyle/>
          <a:p>
            <a:r>
              <a:rPr lang="en-US" sz="2400" dirty="0">
                <a:solidFill>
                  <a:srgbClr val="7030A0"/>
                </a:solidFill>
              </a:rPr>
              <a:t>Current excitement: </a:t>
            </a:r>
          </a:p>
          <a:p>
            <a:pPr lvl="1"/>
            <a:r>
              <a:rPr lang="en-US" sz="2000" dirty="0">
                <a:solidFill>
                  <a:srgbClr val="7030A0"/>
                </a:solidFill>
              </a:rPr>
              <a:t>Deep Mind’s </a:t>
            </a:r>
            <a:r>
              <a:rPr lang="en-US" sz="2000" i="1" dirty="0">
                <a:solidFill>
                  <a:srgbClr val="7030A0"/>
                </a:solidFill>
              </a:rPr>
              <a:t>Alpha-Go</a:t>
            </a:r>
            <a:r>
              <a:rPr lang="en-US" sz="2000" dirty="0">
                <a:solidFill>
                  <a:srgbClr val="7030A0"/>
                </a:solidFill>
              </a:rPr>
              <a:t> success</a:t>
            </a:r>
          </a:p>
          <a:p>
            <a:r>
              <a:rPr lang="en-US" sz="2400" dirty="0"/>
              <a:t>Explaining Reinforcement Learning: </a:t>
            </a:r>
          </a:p>
          <a:p>
            <a:pPr lvl="1"/>
            <a:r>
              <a:rPr lang="en-US" sz="2000" dirty="0"/>
              <a:t>RL compared to Supervised Machine Learning</a:t>
            </a:r>
          </a:p>
          <a:p>
            <a:pPr lvl="1"/>
            <a:r>
              <a:rPr lang="en-US" sz="2000" dirty="0"/>
              <a:t>Application examples</a:t>
            </a:r>
          </a:p>
          <a:p>
            <a:r>
              <a:rPr lang="en-US" sz="2400" dirty="0"/>
              <a:t>Computation &amp; Program Flow for RL algorithms</a:t>
            </a:r>
          </a:p>
          <a:p>
            <a:pPr lvl="1"/>
            <a:r>
              <a:rPr lang="en-US" sz="2000" dirty="0"/>
              <a:t>Two pass algorithms</a:t>
            </a:r>
          </a:p>
          <a:p>
            <a:pPr lvl="1"/>
            <a:r>
              <a:rPr lang="en-US" sz="2000" dirty="0"/>
              <a:t>“Actor – Critic”</a:t>
            </a:r>
          </a:p>
          <a:p>
            <a:pPr lvl="1"/>
            <a:r>
              <a:rPr lang="en-US" sz="2000" dirty="0"/>
              <a:t>MDP</a:t>
            </a:r>
          </a:p>
          <a:p>
            <a:endParaRPr lang="en-US" sz="2400" dirty="0"/>
          </a:p>
          <a:p>
            <a:endParaRPr lang="en-US" sz="2400" dirty="0"/>
          </a:p>
        </p:txBody>
      </p:sp>
      <p:sp>
        <p:nvSpPr>
          <p:cNvPr id="4" name="Content Placeholder 3">
            <a:extLst>
              <a:ext uri="{FF2B5EF4-FFF2-40B4-BE49-F238E27FC236}">
                <a16:creationId xmlns:a16="http://schemas.microsoft.com/office/drawing/2014/main" id="{7D58DE64-6ADE-4D84-A21D-1949075BE054}"/>
              </a:ext>
            </a:extLst>
          </p:cNvPr>
          <p:cNvSpPr>
            <a:spLocks noGrp="1"/>
          </p:cNvSpPr>
          <p:nvPr>
            <p:ph sz="half" idx="2"/>
          </p:nvPr>
        </p:nvSpPr>
        <p:spPr/>
        <p:txBody>
          <a:bodyPr>
            <a:normAutofit/>
          </a:bodyPr>
          <a:lstStyle/>
          <a:p>
            <a:r>
              <a:rPr lang="en-US" sz="2400" dirty="0"/>
              <a:t>Notebook Examples</a:t>
            </a:r>
          </a:p>
          <a:p>
            <a:pPr lvl="1"/>
            <a:r>
              <a:rPr lang="en-US" sz="2000" dirty="0"/>
              <a:t>Personalization example </a:t>
            </a:r>
          </a:p>
          <a:p>
            <a:pPr lvl="2"/>
            <a:r>
              <a:rPr lang="en-US" sz="1600" dirty="0"/>
              <a:t>Context, unobservable belief state</a:t>
            </a:r>
          </a:p>
          <a:p>
            <a:pPr lvl="2"/>
            <a:r>
              <a:rPr lang="en-US" sz="1600" dirty="0"/>
              <a:t>Demo of Azure Personalizer</a:t>
            </a:r>
          </a:p>
          <a:p>
            <a:pPr lvl="1"/>
            <a:r>
              <a:rPr lang="en-US" sz="2000" dirty="0"/>
              <a:t>Navigation example</a:t>
            </a:r>
          </a:p>
          <a:p>
            <a:pPr lvl="2"/>
            <a:r>
              <a:rPr lang="en-US" sz="1600" dirty="0"/>
              <a:t>- maze representation</a:t>
            </a:r>
          </a:p>
          <a:p>
            <a:pPr lvl="2"/>
            <a:r>
              <a:rPr lang="en-US" sz="1600" dirty="0"/>
              <a:t>- function approximation</a:t>
            </a:r>
          </a:p>
          <a:p>
            <a:r>
              <a:rPr lang="en-US" sz="2400" dirty="0"/>
              <a:t>RL &amp; Deep Learning</a:t>
            </a:r>
          </a:p>
          <a:p>
            <a:r>
              <a:rPr lang="en-US" sz="2400" dirty="0"/>
              <a:t>Other Sources</a:t>
            </a:r>
          </a:p>
          <a:p>
            <a:endParaRPr lang="en-US" dirty="0"/>
          </a:p>
          <a:p>
            <a:endParaRPr lang="en-US" dirty="0"/>
          </a:p>
        </p:txBody>
      </p:sp>
      <p:sp>
        <p:nvSpPr>
          <p:cNvPr id="5" name="TextBox 4">
            <a:extLst>
              <a:ext uri="{FF2B5EF4-FFF2-40B4-BE49-F238E27FC236}">
                <a16:creationId xmlns:a16="http://schemas.microsoft.com/office/drawing/2014/main" id="{BB5FE861-6FB8-4ACF-B5B0-63E9E3C1C9E0}"/>
              </a:ext>
            </a:extLst>
          </p:cNvPr>
          <p:cNvSpPr txBox="1"/>
          <p:nvPr/>
        </p:nvSpPr>
        <p:spPr>
          <a:xfrm flipH="1">
            <a:off x="1309467" y="5992297"/>
            <a:ext cx="9573066" cy="369332"/>
          </a:xfrm>
          <a:prstGeom prst="rect">
            <a:avLst/>
          </a:prstGeom>
          <a:noFill/>
        </p:spPr>
        <p:txBody>
          <a:bodyPr wrap="square" rtlCol="0">
            <a:spAutoFit/>
          </a:bodyPr>
          <a:lstStyle/>
          <a:p>
            <a:r>
              <a:rPr lang="en-US" i="1" dirty="0"/>
              <a:t>…how to run the repository notebooks </a:t>
            </a:r>
          </a:p>
        </p:txBody>
      </p:sp>
    </p:spTree>
    <p:extLst>
      <p:ext uri="{BB962C8B-B14F-4D97-AF65-F5344CB8AC3E}">
        <p14:creationId xmlns:p14="http://schemas.microsoft.com/office/powerpoint/2010/main" val="1341219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BC30B-1A6F-43E9-8701-04D500E800D7}"/>
              </a:ext>
            </a:extLst>
          </p:cNvPr>
          <p:cNvSpPr>
            <a:spLocks noGrp="1"/>
          </p:cNvSpPr>
          <p:nvPr>
            <p:ph type="title"/>
          </p:nvPr>
        </p:nvSpPr>
        <p:spPr>
          <a:xfrm>
            <a:off x="838200" y="365125"/>
            <a:ext cx="10515600" cy="619613"/>
          </a:xfrm>
        </p:spPr>
        <p:txBody>
          <a:bodyPr>
            <a:normAutofit fontScale="90000"/>
          </a:bodyPr>
          <a:lstStyle/>
          <a:p>
            <a:r>
              <a:rPr lang="en-US" dirty="0"/>
              <a:t>Origins of RL</a:t>
            </a:r>
          </a:p>
        </p:txBody>
      </p:sp>
      <p:sp>
        <p:nvSpPr>
          <p:cNvPr id="3" name="Content Placeholder 2">
            <a:extLst>
              <a:ext uri="{FF2B5EF4-FFF2-40B4-BE49-F238E27FC236}">
                <a16:creationId xmlns:a16="http://schemas.microsoft.com/office/drawing/2014/main" id="{3831548F-CF29-4E55-B5EE-2928A8C329CD}"/>
              </a:ext>
            </a:extLst>
          </p:cNvPr>
          <p:cNvSpPr>
            <a:spLocks noGrp="1"/>
          </p:cNvSpPr>
          <p:nvPr>
            <p:ph idx="1"/>
          </p:nvPr>
        </p:nvSpPr>
        <p:spPr>
          <a:xfrm>
            <a:off x="586154" y="2139468"/>
            <a:ext cx="10515600" cy="3023455"/>
          </a:xfrm>
        </p:spPr>
        <p:txBody>
          <a:bodyPr/>
          <a:lstStyle/>
          <a:p>
            <a:r>
              <a:rPr lang="en-US" dirty="0"/>
              <a:t>Early work in neuroscience’s “law of effect”</a:t>
            </a:r>
          </a:p>
          <a:p>
            <a:r>
              <a:rPr lang="en-US" dirty="0"/>
              <a:t>Samuels Checkers player (1959)</a:t>
            </a:r>
          </a:p>
          <a:p>
            <a:r>
              <a:rPr lang="en-US" dirty="0" err="1"/>
              <a:t>Tesauro</a:t>
            </a:r>
            <a:r>
              <a:rPr lang="en-US" dirty="0"/>
              <a:t> “TD-</a:t>
            </a:r>
            <a:r>
              <a:rPr lang="en-US" dirty="0" err="1"/>
              <a:t>Blackgammon</a:t>
            </a:r>
            <a:r>
              <a:rPr lang="en-US" dirty="0"/>
              <a:t>” (1992)</a:t>
            </a:r>
          </a:p>
          <a:p>
            <a:r>
              <a:rPr lang="en-US" dirty="0"/>
              <a:t>Sutton and </a:t>
            </a:r>
            <a:r>
              <a:rPr lang="en-US" dirty="0" err="1"/>
              <a:t>Barto</a:t>
            </a:r>
            <a:r>
              <a:rPr lang="en-US" dirty="0"/>
              <a:t> (1998).</a:t>
            </a:r>
          </a:p>
          <a:p>
            <a:r>
              <a:rPr lang="en-US" dirty="0"/>
              <a:t>“Deep RL” (2014)</a:t>
            </a:r>
          </a:p>
          <a:p>
            <a:endParaRPr lang="en-US" dirty="0"/>
          </a:p>
        </p:txBody>
      </p:sp>
      <p:sp>
        <p:nvSpPr>
          <p:cNvPr id="4" name="Title 1">
            <a:extLst>
              <a:ext uri="{FF2B5EF4-FFF2-40B4-BE49-F238E27FC236}">
                <a16:creationId xmlns:a16="http://schemas.microsoft.com/office/drawing/2014/main" id="{CF7AB19F-3914-4C20-B33F-A8557EE09121}"/>
              </a:ext>
            </a:extLst>
          </p:cNvPr>
          <p:cNvSpPr txBox="1">
            <a:spLocks/>
          </p:cNvSpPr>
          <p:nvPr/>
        </p:nvSpPr>
        <p:spPr>
          <a:xfrm>
            <a:off x="4454769" y="469532"/>
            <a:ext cx="7496908" cy="268873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2800" dirty="0"/>
              <a:t> ”reinforcement learning can be viewed as a microcosm for the entire AI problem”</a:t>
            </a:r>
            <a:br>
              <a:rPr lang="en-US" sz="2800" dirty="0"/>
            </a:br>
            <a:r>
              <a:rPr lang="en-US" sz="2800" dirty="0"/>
              <a:t>- Russell &amp; </a:t>
            </a:r>
            <a:r>
              <a:rPr lang="en-US" sz="2800" dirty="0" err="1"/>
              <a:t>Norvig</a:t>
            </a:r>
            <a:r>
              <a:rPr lang="en-US" sz="2800" dirty="0"/>
              <a:t> 2009</a:t>
            </a:r>
            <a:br>
              <a:rPr lang="en-US" sz="2800" dirty="0"/>
            </a:br>
            <a:endParaRPr lang="en-US" sz="2800" dirty="0"/>
          </a:p>
        </p:txBody>
      </p:sp>
      <p:sp>
        <p:nvSpPr>
          <p:cNvPr id="5" name="TextBox 4">
            <a:extLst>
              <a:ext uri="{FF2B5EF4-FFF2-40B4-BE49-F238E27FC236}">
                <a16:creationId xmlns:a16="http://schemas.microsoft.com/office/drawing/2014/main" id="{D551C0EC-DFD5-42B8-A3B3-33332DC1C9E3}"/>
              </a:ext>
            </a:extLst>
          </p:cNvPr>
          <p:cNvSpPr txBox="1"/>
          <p:nvPr/>
        </p:nvSpPr>
        <p:spPr>
          <a:xfrm>
            <a:off x="1113692" y="5380892"/>
            <a:ext cx="7244862" cy="646331"/>
          </a:xfrm>
          <a:prstGeom prst="rect">
            <a:avLst/>
          </a:prstGeom>
          <a:noFill/>
        </p:spPr>
        <p:txBody>
          <a:bodyPr wrap="square" rtlCol="0">
            <a:spAutoFit/>
          </a:bodyPr>
          <a:lstStyle/>
          <a:p>
            <a:r>
              <a:rPr lang="en-US" dirty="0"/>
              <a:t>See Andrew G. </a:t>
            </a:r>
            <a:r>
              <a:rPr lang="en-US" dirty="0" err="1"/>
              <a:t>Barto</a:t>
            </a:r>
            <a:r>
              <a:rPr lang="en-US" dirty="0"/>
              <a:t> (2019) “Reinforcement Learning: Connections, Surprises, Challenges”, </a:t>
            </a:r>
            <a:r>
              <a:rPr lang="en-US" i="1" dirty="0"/>
              <a:t>AI Magazine, vol 40:1, pp 3-16.</a:t>
            </a:r>
            <a:endParaRPr lang="en-US" dirty="0"/>
          </a:p>
        </p:txBody>
      </p:sp>
    </p:spTree>
    <p:extLst>
      <p:ext uri="{BB962C8B-B14F-4D97-AF65-F5344CB8AC3E}">
        <p14:creationId xmlns:p14="http://schemas.microsoft.com/office/powerpoint/2010/main" val="2565434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88733F-77FB-455F-84F0-9E92B7DDC08D}"/>
              </a:ext>
            </a:extLst>
          </p:cNvPr>
          <p:cNvSpPr>
            <a:spLocks noGrp="1"/>
          </p:cNvSpPr>
          <p:nvPr>
            <p:ph type="title"/>
          </p:nvPr>
        </p:nvSpPr>
        <p:spPr/>
        <p:txBody>
          <a:bodyPr/>
          <a:lstStyle/>
          <a:p>
            <a:r>
              <a:rPr lang="en-US" dirty="0"/>
              <a:t>Current progress</a:t>
            </a:r>
          </a:p>
        </p:txBody>
      </p:sp>
      <p:sp>
        <p:nvSpPr>
          <p:cNvPr id="4" name="Content Placeholder 3">
            <a:extLst>
              <a:ext uri="{FF2B5EF4-FFF2-40B4-BE49-F238E27FC236}">
                <a16:creationId xmlns:a16="http://schemas.microsoft.com/office/drawing/2014/main" id="{E3DEC02A-C04A-4CD1-ABF6-3384CA92B9DD}"/>
              </a:ext>
            </a:extLst>
          </p:cNvPr>
          <p:cNvSpPr>
            <a:spLocks noGrp="1"/>
          </p:cNvSpPr>
          <p:nvPr>
            <p:ph idx="1"/>
          </p:nvPr>
        </p:nvSpPr>
        <p:spPr>
          <a:xfrm>
            <a:off x="838200" y="1383323"/>
            <a:ext cx="10515600" cy="3645877"/>
          </a:xfrm>
        </p:spPr>
        <p:txBody>
          <a:bodyPr>
            <a:normAutofit fontScale="92500" lnSpcReduction="10000"/>
          </a:bodyPr>
          <a:lstStyle/>
          <a:p>
            <a:r>
              <a:rPr lang="en-US" dirty="0"/>
              <a:t>RL’s sampling-based (“Monty-Carlo”), model-free approaches scale to environments with huge state spaces, not practical with MDP approaches. </a:t>
            </a:r>
          </a:p>
          <a:p>
            <a:r>
              <a:rPr lang="da-DK" dirty="0"/>
              <a:t> Notable Advances in Deep RL:</a:t>
            </a:r>
            <a:r>
              <a:rPr lang="da-DK" baseline="30000" dirty="0"/>
              <a:t>1</a:t>
            </a:r>
          </a:p>
          <a:p>
            <a:pPr lvl="1"/>
            <a:r>
              <a:rPr lang="da-DK" dirty="0"/>
              <a:t>”Deep-Q Network” (DQN) (Mnih et al., 2015),  applied to video games.</a:t>
            </a:r>
          </a:p>
          <a:p>
            <a:pPr lvl="1"/>
            <a:r>
              <a:rPr lang="da-DK" dirty="0"/>
              <a:t>AlphaGo (Silver et al., 2016a; 2017), used for Deep-Mind’s Go-Playing programs.</a:t>
            </a:r>
          </a:p>
          <a:p>
            <a:pPr lvl="1"/>
            <a:r>
              <a:rPr lang="da-DK" dirty="0"/>
              <a:t>DeepStack (Moravˇcik et al., 2017) for imperfect information games. </a:t>
            </a:r>
          </a:p>
          <a:p>
            <a:r>
              <a:rPr lang="da-DK" dirty="0"/>
              <a:t> </a:t>
            </a:r>
            <a:r>
              <a:rPr lang="da-DK" i="1" dirty="0"/>
              <a:t>Deep Mind reduces Data Centre Cooling B</a:t>
            </a:r>
            <a:r>
              <a:rPr lang="da-DK" i="1" dirty="0">
                <a:hlinkClick r:id="rId2"/>
              </a:rPr>
              <a:t>i</a:t>
            </a:r>
            <a:r>
              <a:rPr lang="da-DK" i="1" dirty="0"/>
              <a:t>ll by 40%.</a:t>
            </a:r>
            <a:r>
              <a:rPr lang="da-DK" baseline="30000" dirty="0"/>
              <a:t>2</a:t>
            </a:r>
          </a:p>
          <a:p>
            <a:r>
              <a:rPr lang="da-DK" dirty="0"/>
              <a:t> Simulated robot motion, see </a:t>
            </a:r>
            <a:r>
              <a:rPr lang="da-DK" u="sng" dirty="0">
                <a:solidFill>
                  <a:srgbClr val="0070C0"/>
                </a:solidFill>
              </a:rPr>
              <a:t>https://youtu.be/gn4nRCC9TwQ</a:t>
            </a:r>
          </a:p>
          <a:p>
            <a:r>
              <a:rPr lang="en-US" dirty="0"/>
              <a:t>Commercial applications, Startups:  </a:t>
            </a:r>
            <a:r>
              <a:rPr lang="en-US" u="sng" dirty="0">
                <a:solidFill>
                  <a:srgbClr val="0070C0"/>
                </a:solidFill>
              </a:rPr>
              <a:t>http://Bons.ai</a:t>
            </a:r>
            <a:endParaRPr lang="en-US" u="sng" dirty="0"/>
          </a:p>
          <a:p>
            <a:pPr marL="0" indent="0">
              <a:buNone/>
            </a:pPr>
            <a:endParaRPr lang="en-US" dirty="0"/>
          </a:p>
          <a:p>
            <a:endParaRPr lang="en-US" dirty="0"/>
          </a:p>
        </p:txBody>
      </p:sp>
      <p:sp>
        <p:nvSpPr>
          <p:cNvPr id="5" name="TextBox 4">
            <a:extLst>
              <a:ext uri="{FF2B5EF4-FFF2-40B4-BE49-F238E27FC236}">
                <a16:creationId xmlns:a16="http://schemas.microsoft.com/office/drawing/2014/main" id="{3D9AE1C7-9D09-4649-82B7-D9F7A2449C40}"/>
              </a:ext>
            </a:extLst>
          </p:cNvPr>
          <p:cNvSpPr txBox="1"/>
          <p:nvPr/>
        </p:nvSpPr>
        <p:spPr>
          <a:xfrm>
            <a:off x="1113692" y="5380892"/>
            <a:ext cx="7244862" cy="1754326"/>
          </a:xfrm>
          <a:prstGeom prst="rect">
            <a:avLst/>
          </a:prstGeom>
          <a:noFill/>
        </p:spPr>
        <p:txBody>
          <a:bodyPr wrap="square" rtlCol="0">
            <a:spAutoFit/>
          </a:bodyPr>
          <a:lstStyle/>
          <a:p>
            <a:r>
              <a:rPr lang="en-US" dirty="0"/>
              <a:t>1. </a:t>
            </a:r>
            <a:r>
              <a:rPr lang="en-US" dirty="0" err="1"/>
              <a:t>YuxiLi</a:t>
            </a:r>
            <a:r>
              <a:rPr lang="en-US" dirty="0"/>
              <a:t>(</a:t>
            </a:r>
            <a:r>
              <a:rPr lang="en-US" dirty="0">
                <a:hlinkClick r:id="rId3"/>
              </a:rPr>
              <a:t>yuxili@gmail.com</a:t>
            </a:r>
            <a:r>
              <a:rPr lang="en-US" dirty="0"/>
              <a:t>), “DEEP REINFORCEMENT LEARNING”, arXiv:1810.06339v1 (15 Oct 2018).</a:t>
            </a:r>
          </a:p>
          <a:p>
            <a:r>
              <a:rPr lang="en-US" dirty="0"/>
              <a:t>2.</a:t>
            </a:r>
            <a:r>
              <a:rPr lang="en-US" dirty="0">
                <a:hlinkClick r:id="rId2"/>
              </a:rPr>
              <a:t> https://deepmind.com/blog/deepmind-ai-reduces-google-data-centre-cooling-bill-40/</a:t>
            </a:r>
            <a:endParaRPr lang="da-DK" dirty="0"/>
          </a:p>
          <a:p>
            <a:endParaRPr lang="en-US" dirty="0"/>
          </a:p>
          <a:p>
            <a:endParaRPr lang="en-US" dirty="0"/>
          </a:p>
        </p:txBody>
      </p:sp>
    </p:spTree>
    <p:extLst>
      <p:ext uri="{BB962C8B-B14F-4D97-AF65-F5344CB8AC3E}">
        <p14:creationId xmlns:p14="http://schemas.microsoft.com/office/powerpoint/2010/main" val="7114670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0522-FEB4-49C4-BB8A-9E446D1E3841}"/>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8D14CAC6-6257-4044-9136-472149DE32B3}"/>
              </a:ext>
            </a:extLst>
          </p:cNvPr>
          <p:cNvSpPr>
            <a:spLocks noGrp="1"/>
          </p:cNvSpPr>
          <p:nvPr>
            <p:ph idx="1"/>
          </p:nvPr>
        </p:nvSpPr>
        <p:spPr/>
        <p:txBody>
          <a:bodyPr/>
          <a:lstStyle/>
          <a:p>
            <a:r>
              <a:rPr lang="en-US" dirty="0" err="1"/>
              <a:t>OpenAI</a:t>
            </a:r>
            <a:r>
              <a:rPr lang="en-US" dirty="0"/>
              <a:t>: </a:t>
            </a:r>
            <a:r>
              <a:rPr lang="en-US" u="sng" dirty="0">
                <a:solidFill>
                  <a:srgbClr val="0070C0"/>
                </a:solidFill>
              </a:rPr>
              <a:t>https://openai.com/</a:t>
            </a:r>
          </a:p>
          <a:p>
            <a:r>
              <a:rPr lang="en-US" dirty="0" err="1"/>
              <a:t>Pybrain</a:t>
            </a:r>
            <a:r>
              <a:rPr lang="en-US" dirty="0"/>
              <a:t>: </a:t>
            </a:r>
            <a:r>
              <a:rPr lang="en-US" u="sng" dirty="0">
                <a:solidFill>
                  <a:srgbClr val="0070C0"/>
                </a:solidFill>
              </a:rPr>
              <a:t>http://pybrain.org/</a:t>
            </a:r>
          </a:p>
          <a:p>
            <a:r>
              <a:rPr lang="en-US" dirty="0"/>
              <a:t>RL-glue: </a:t>
            </a:r>
            <a:r>
              <a:rPr lang="en-US" u="sng" dirty="0">
                <a:solidFill>
                  <a:srgbClr val="0070C0"/>
                </a:solidFill>
              </a:rPr>
              <a:t>https://sites.google.com/a/rl-community.org/rl-glue/Home/rl-glue </a:t>
            </a:r>
          </a:p>
          <a:p>
            <a:r>
              <a:rPr lang="en-US" dirty="0" err="1"/>
              <a:t>LibPG</a:t>
            </a:r>
            <a:r>
              <a:rPr lang="en-US" dirty="0"/>
              <a:t>: </a:t>
            </a:r>
            <a:r>
              <a:rPr lang="en-US" u="sng" dirty="0">
                <a:solidFill>
                  <a:srgbClr val="0070C0"/>
                </a:solidFill>
              </a:rPr>
              <a:t>http://code.google.com/p/libpgrl</a:t>
            </a:r>
          </a:p>
          <a:p>
            <a:r>
              <a:rPr lang="en-US" dirty="0"/>
              <a:t>RISE lab’s </a:t>
            </a:r>
            <a:r>
              <a:rPr lang="en-US" dirty="0" err="1"/>
              <a:t>rlLib</a:t>
            </a:r>
            <a:r>
              <a:rPr lang="en-US" dirty="0"/>
              <a:t>: </a:t>
            </a:r>
            <a:r>
              <a:rPr lang="en-US" dirty="0">
                <a:hlinkClick r:id="rId2"/>
              </a:rPr>
              <a:t>https://rise.cs.berkeley.edu/projects/rllib/</a:t>
            </a:r>
            <a:endParaRPr lang="en-US" dirty="0"/>
          </a:p>
        </p:txBody>
      </p:sp>
    </p:spTree>
    <p:extLst>
      <p:ext uri="{BB962C8B-B14F-4D97-AF65-F5344CB8AC3E}">
        <p14:creationId xmlns:p14="http://schemas.microsoft.com/office/powerpoint/2010/main" val="1306962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D6E07C-2341-4530-BC75-910505E5B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950" y="0"/>
            <a:ext cx="4417391" cy="6858000"/>
          </a:xfrm>
          <a:prstGeom prst="rect">
            <a:avLst/>
          </a:prstGeom>
          <a:effectLst>
            <a:outerShdw blurRad="50800" dist="50800" dir="5400000" algn="ctr" rotWithShape="0">
              <a:schemeClr val="tx1">
                <a:lumMod val="65000"/>
                <a:lumOff val="35000"/>
              </a:schemeClr>
            </a:outerShdw>
          </a:effectLst>
        </p:spPr>
      </p:pic>
      <p:pic>
        <p:nvPicPr>
          <p:cNvPr id="7" name="Picture 6" descr="A close up of a sign&#10;&#10;Description automatically generated">
            <a:extLst>
              <a:ext uri="{FF2B5EF4-FFF2-40B4-BE49-F238E27FC236}">
                <a16:creationId xmlns:a16="http://schemas.microsoft.com/office/drawing/2014/main" id="{ED0B6AED-6BC4-4E76-B123-4A245D8AE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7341" y="0"/>
            <a:ext cx="5018231" cy="6858000"/>
          </a:xfrm>
          <a:prstGeom prst="rect">
            <a:avLst/>
          </a:prstGeom>
        </p:spPr>
      </p:pic>
      <p:sp>
        <p:nvSpPr>
          <p:cNvPr id="9" name="Title 8">
            <a:extLst>
              <a:ext uri="{FF2B5EF4-FFF2-40B4-BE49-F238E27FC236}">
                <a16:creationId xmlns:a16="http://schemas.microsoft.com/office/drawing/2014/main" id="{7B04C3C9-C35F-4520-9E16-A12A923E7DA7}"/>
              </a:ext>
            </a:extLst>
          </p:cNvPr>
          <p:cNvSpPr>
            <a:spLocks noGrp="1"/>
          </p:cNvSpPr>
          <p:nvPr>
            <p:ph type="title"/>
          </p:nvPr>
        </p:nvSpPr>
        <p:spPr>
          <a:xfrm rot="16200000">
            <a:off x="-5011615" y="664064"/>
            <a:ext cx="11189677" cy="1006475"/>
          </a:xfrm>
        </p:spPr>
        <p:txBody>
          <a:bodyPr>
            <a:normAutofit/>
          </a:bodyPr>
          <a:lstStyle/>
          <a:p>
            <a:r>
              <a:rPr lang="en-US" sz="5400" dirty="0"/>
              <a:t>Recommended Books</a:t>
            </a:r>
          </a:p>
        </p:txBody>
      </p:sp>
    </p:spTree>
    <p:extLst>
      <p:ext uri="{BB962C8B-B14F-4D97-AF65-F5344CB8AC3E}">
        <p14:creationId xmlns:p14="http://schemas.microsoft.com/office/powerpoint/2010/main" val="149468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4" name="Picture 3" descr="A screen shot of a social media post&#10;&#10;Description automatically generated">
            <a:extLst>
              <a:ext uri="{FF2B5EF4-FFF2-40B4-BE49-F238E27FC236}">
                <a16:creationId xmlns:a16="http://schemas.microsoft.com/office/drawing/2014/main" id="{2B6D5ED0-54C1-4F57-A419-E1FF58267200}"/>
              </a:ext>
            </a:extLst>
          </p:cNvPr>
          <p:cNvPicPr>
            <a:picLocks noChangeAspect="1"/>
          </p:cNvPicPr>
          <p:nvPr/>
        </p:nvPicPr>
        <p:blipFill rotWithShape="1">
          <a:blip r:embed="rId2">
            <a:extLst>
              <a:ext uri="{28A0092B-C50C-407E-A947-70E740481C1C}">
                <a14:useLocalDpi xmlns:a14="http://schemas.microsoft.com/office/drawing/2010/main" val="0"/>
              </a:ext>
            </a:extLst>
          </a:blip>
          <a:srcRect l="1242" t="2735" b="3418"/>
          <a:stretch/>
        </p:blipFill>
        <p:spPr>
          <a:xfrm>
            <a:off x="5778368" y="-46892"/>
            <a:ext cx="5768863" cy="6858000"/>
          </a:xfrm>
          <a:prstGeom prst="rect">
            <a:avLst/>
          </a:prstGeom>
        </p:spPr>
      </p:pic>
      <p:pic>
        <p:nvPicPr>
          <p:cNvPr id="6" name="Picture 5" descr="A close up of a piece of paper&#10;&#10;Description automatically generated">
            <a:extLst>
              <a:ext uri="{FF2B5EF4-FFF2-40B4-BE49-F238E27FC236}">
                <a16:creationId xmlns:a16="http://schemas.microsoft.com/office/drawing/2014/main" id="{2C3C9098-F479-4909-8C0B-572938D5E7FF}"/>
              </a:ext>
            </a:extLst>
          </p:cNvPr>
          <p:cNvPicPr>
            <a:picLocks noChangeAspect="1"/>
          </p:cNvPicPr>
          <p:nvPr/>
        </p:nvPicPr>
        <p:blipFill rotWithShape="1">
          <a:blip r:embed="rId3">
            <a:extLst>
              <a:ext uri="{28A0092B-C50C-407E-A947-70E740481C1C}">
                <a14:useLocalDpi xmlns:a14="http://schemas.microsoft.com/office/drawing/2010/main" val="0"/>
              </a:ext>
            </a:extLst>
          </a:blip>
          <a:srcRect l="8857" t="3419" r="5614" b="1197"/>
          <a:stretch/>
        </p:blipFill>
        <p:spPr>
          <a:xfrm>
            <a:off x="597874" y="-24889"/>
            <a:ext cx="5169877" cy="6835997"/>
          </a:xfrm>
          <a:prstGeom prst="rect">
            <a:avLst/>
          </a:prstGeom>
        </p:spPr>
      </p:pic>
    </p:spTree>
    <p:extLst>
      <p:ext uri="{BB962C8B-B14F-4D97-AF65-F5344CB8AC3E}">
        <p14:creationId xmlns:p14="http://schemas.microsoft.com/office/powerpoint/2010/main" val="300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036BB0-C17F-458A-8347-9D1DC7697746}"/>
              </a:ext>
            </a:extLst>
          </p:cNvPr>
          <p:cNvSpPr/>
          <p:nvPr/>
        </p:nvSpPr>
        <p:spPr>
          <a:xfrm>
            <a:off x="1780444" y="1807420"/>
            <a:ext cx="8452442" cy="2554545"/>
          </a:xfrm>
          <a:prstGeom prst="rect">
            <a:avLst/>
          </a:prstGeom>
        </p:spPr>
        <p:txBody>
          <a:bodyPr wrap="none">
            <a:spAutoFit/>
          </a:bodyPr>
          <a:lstStyle/>
          <a:p>
            <a:r>
              <a:rPr lang="en-US" sz="4000" dirty="0">
                <a:solidFill>
                  <a:srgbClr val="FFC000"/>
                </a:solidFill>
                <a:hlinkClick r:id="rId3">
                  <a:extLst>
                    <a:ext uri="{A12FA001-AC4F-418D-AE19-62706E023703}">
                      <ahyp:hlinkClr xmlns:ahyp="http://schemas.microsoft.com/office/drawing/2018/hyperlinkcolor" val="tx"/>
                    </a:ext>
                  </a:extLst>
                </a:hlinkClick>
              </a:rPr>
              <a:t>https://github.com/microsoft/ICSE2019</a:t>
            </a:r>
            <a:endParaRPr lang="en-US" sz="4000" dirty="0">
              <a:solidFill>
                <a:srgbClr val="FFC000"/>
              </a:solidFill>
            </a:endParaRPr>
          </a:p>
          <a:p>
            <a:endParaRPr lang="en-US" sz="4000" dirty="0">
              <a:solidFill>
                <a:srgbClr val="FFC000"/>
              </a:solidFill>
            </a:endParaRPr>
          </a:p>
          <a:p>
            <a:endParaRPr lang="en-US" sz="4000" dirty="0"/>
          </a:p>
          <a:p>
            <a:r>
              <a:rPr lang="en-US" sz="4000" dirty="0"/>
              <a:t>John-Mark.Agosta@Microsoft.com</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B5897F-0B97-45FF-B14B-A90914DE3D0F}"/>
              </a:ext>
            </a:extLst>
          </p:cNvPr>
          <p:cNvPicPr>
            <a:picLocks noChangeAspect="1"/>
          </p:cNvPicPr>
          <p:nvPr/>
        </p:nvPicPr>
        <p:blipFill>
          <a:blip r:embed="rId3"/>
          <a:stretch>
            <a:fillRect/>
          </a:stretch>
        </p:blipFill>
        <p:spPr>
          <a:xfrm>
            <a:off x="0" y="2648438"/>
            <a:ext cx="12192000" cy="4196756"/>
          </a:xfrm>
          <a:prstGeom prst="rect">
            <a:avLst/>
          </a:prstGeom>
        </p:spPr>
      </p:pic>
      <p:pic>
        <p:nvPicPr>
          <p:cNvPr id="4" name="Picture 3">
            <a:extLst>
              <a:ext uri="{FF2B5EF4-FFF2-40B4-BE49-F238E27FC236}">
                <a16:creationId xmlns:a16="http://schemas.microsoft.com/office/drawing/2014/main" id="{43A3DBB0-ECA5-4FBA-966C-218F33611A48}"/>
              </a:ext>
            </a:extLst>
          </p:cNvPr>
          <p:cNvPicPr>
            <a:picLocks noChangeAspect="1"/>
          </p:cNvPicPr>
          <p:nvPr/>
        </p:nvPicPr>
        <p:blipFill>
          <a:blip r:embed="rId4"/>
          <a:stretch>
            <a:fillRect/>
          </a:stretch>
        </p:blipFill>
        <p:spPr>
          <a:xfrm>
            <a:off x="797859" y="90774"/>
            <a:ext cx="10596282" cy="2639319"/>
          </a:xfrm>
          <a:prstGeom prst="rect">
            <a:avLst/>
          </a:prstGeom>
        </p:spPr>
      </p:pic>
    </p:spTree>
    <p:extLst>
      <p:ext uri="{BB962C8B-B14F-4D97-AF65-F5344CB8AC3E}">
        <p14:creationId xmlns:p14="http://schemas.microsoft.com/office/powerpoint/2010/main" val="3446311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18085D-E8C0-492F-9C5C-94D48A3A6C78}"/>
              </a:ext>
            </a:extLst>
          </p:cNvPr>
          <p:cNvSpPr>
            <a:spLocks noGrp="1"/>
          </p:cNvSpPr>
          <p:nvPr>
            <p:ph type="title"/>
          </p:nvPr>
        </p:nvSpPr>
        <p:spPr>
          <a:xfrm>
            <a:off x="831850" y="1709739"/>
            <a:ext cx="10515600" cy="1795462"/>
          </a:xfrm>
        </p:spPr>
        <p:txBody>
          <a:bodyPr/>
          <a:lstStyle/>
          <a:p>
            <a:r>
              <a:rPr lang="en-US" dirty="0"/>
              <a:t>What is RL?</a:t>
            </a:r>
          </a:p>
        </p:txBody>
      </p:sp>
      <p:sp>
        <p:nvSpPr>
          <p:cNvPr id="6" name="Text Placeholder 5">
            <a:extLst>
              <a:ext uri="{FF2B5EF4-FFF2-40B4-BE49-F238E27FC236}">
                <a16:creationId xmlns:a16="http://schemas.microsoft.com/office/drawing/2014/main" id="{B1A858A8-3242-463D-BAED-071BE998492B}"/>
              </a:ext>
            </a:extLst>
          </p:cNvPr>
          <p:cNvSpPr>
            <a:spLocks noGrp="1"/>
          </p:cNvSpPr>
          <p:nvPr>
            <p:ph type="body" idx="1"/>
          </p:nvPr>
        </p:nvSpPr>
        <p:spPr>
          <a:xfrm>
            <a:off x="831850" y="3581278"/>
            <a:ext cx="10515600" cy="3018814"/>
          </a:xfrm>
        </p:spPr>
        <p:txBody>
          <a:bodyPr>
            <a:normAutofit/>
          </a:bodyPr>
          <a:lstStyle/>
          <a:p>
            <a:r>
              <a:rPr lang="en-US" dirty="0">
                <a:solidFill>
                  <a:srgbClr val="00B0F0"/>
                </a:solidFill>
              </a:rPr>
              <a:t>RL expands on statistical machine learning to include outcome values, in sequential models with feedback.  </a:t>
            </a:r>
          </a:p>
          <a:p>
            <a:endParaRPr lang="en-US" dirty="0">
              <a:solidFill>
                <a:srgbClr val="00B0F0"/>
              </a:solidFill>
            </a:endParaRPr>
          </a:p>
          <a:p>
            <a:r>
              <a:rPr lang="en-US" dirty="0">
                <a:solidFill>
                  <a:srgbClr val="00B0F0"/>
                </a:solidFill>
              </a:rPr>
              <a:t>“Episodic” learning by “trail &amp; evaluation”</a:t>
            </a:r>
          </a:p>
          <a:p>
            <a:endParaRPr lang="en-US" dirty="0">
              <a:solidFill>
                <a:srgbClr val="00B0F0"/>
              </a:solidFill>
            </a:endParaRPr>
          </a:p>
          <a:p>
            <a:r>
              <a:rPr lang="en-US" dirty="0">
                <a:solidFill>
                  <a:srgbClr val="00B0F0"/>
                </a:solidFill>
              </a:rPr>
              <a:t>Think of learning a </a:t>
            </a:r>
            <a:r>
              <a:rPr lang="en-US" i="1" dirty="0">
                <a:solidFill>
                  <a:srgbClr val="00B0F0"/>
                </a:solidFill>
              </a:rPr>
              <a:t>control </a:t>
            </a:r>
            <a:r>
              <a:rPr lang="en-US" dirty="0">
                <a:solidFill>
                  <a:srgbClr val="00B0F0"/>
                </a:solidFill>
              </a:rPr>
              <a:t>or </a:t>
            </a:r>
            <a:r>
              <a:rPr lang="en-US" i="1" dirty="0">
                <a:solidFill>
                  <a:srgbClr val="00B0F0"/>
                </a:solidFill>
              </a:rPr>
              <a:t>policy</a:t>
            </a:r>
            <a:r>
              <a:rPr lang="en-US" dirty="0">
                <a:solidFill>
                  <a:srgbClr val="00B0F0"/>
                </a:solidFill>
              </a:rPr>
              <a:t> function.</a:t>
            </a:r>
          </a:p>
          <a:p>
            <a:endParaRPr lang="en-US" dirty="0">
              <a:solidFill>
                <a:srgbClr val="00B0F0"/>
              </a:solidFill>
            </a:endParaRPr>
          </a:p>
        </p:txBody>
      </p:sp>
    </p:spTree>
    <p:extLst>
      <p:ext uri="{BB962C8B-B14F-4D97-AF65-F5344CB8AC3E}">
        <p14:creationId xmlns:p14="http://schemas.microsoft.com/office/powerpoint/2010/main" val="269602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3459-052E-458B-B106-A6F774FFE2F0}"/>
              </a:ext>
            </a:extLst>
          </p:cNvPr>
          <p:cNvSpPr>
            <a:spLocks noGrp="1"/>
          </p:cNvSpPr>
          <p:nvPr>
            <p:ph type="title"/>
          </p:nvPr>
        </p:nvSpPr>
        <p:spPr>
          <a:xfrm>
            <a:off x="838200" y="281456"/>
            <a:ext cx="10515600" cy="514106"/>
          </a:xfrm>
        </p:spPr>
        <p:txBody>
          <a:bodyPr>
            <a:normAutofit/>
          </a:bodyPr>
          <a:lstStyle/>
          <a:p>
            <a:r>
              <a:rPr lang="en-US" sz="2800" dirty="0"/>
              <a:t>Domains where RL is applied</a:t>
            </a:r>
          </a:p>
        </p:txBody>
      </p:sp>
      <p:sp>
        <p:nvSpPr>
          <p:cNvPr id="3" name="Content Placeholder 2">
            <a:extLst>
              <a:ext uri="{FF2B5EF4-FFF2-40B4-BE49-F238E27FC236}">
                <a16:creationId xmlns:a16="http://schemas.microsoft.com/office/drawing/2014/main" id="{83E92BBC-9BDF-4EA3-B99C-41BB1F2EB3DF}"/>
              </a:ext>
            </a:extLst>
          </p:cNvPr>
          <p:cNvSpPr>
            <a:spLocks noGrp="1"/>
          </p:cNvSpPr>
          <p:nvPr>
            <p:ph idx="1"/>
          </p:nvPr>
        </p:nvSpPr>
        <p:spPr/>
        <p:txBody>
          <a:bodyPr>
            <a:noAutofit/>
          </a:bodyPr>
          <a:lstStyle/>
          <a:p>
            <a:pPr>
              <a:lnSpc>
                <a:spcPct val="100000"/>
              </a:lnSpc>
            </a:pPr>
            <a:r>
              <a:rPr lang="en-US" sz="2000" dirty="0">
                <a:latin typeface="+mj-lt"/>
              </a:rPr>
              <a:t>Process control (think “robots”)</a:t>
            </a:r>
          </a:p>
          <a:p>
            <a:pPr lvl="1">
              <a:lnSpc>
                <a:spcPct val="100000"/>
              </a:lnSpc>
            </a:pPr>
            <a:r>
              <a:rPr lang="en-US" sz="2000" dirty="0">
                <a:latin typeface="+mj-lt"/>
              </a:rPr>
              <a:t>Use sensor feedback to learn a control function (a </a:t>
            </a:r>
            <a:r>
              <a:rPr lang="en-US" sz="2000" i="1" dirty="0">
                <a:latin typeface="+mj-lt"/>
              </a:rPr>
              <a:t>policy)</a:t>
            </a:r>
            <a:endParaRPr lang="en-US" sz="2000" dirty="0">
              <a:latin typeface="+mj-lt"/>
            </a:endParaRPr>
          </a:p>
          <a:p>
            <a:pPr>
              <a:lnSpc>
                <a:spcPct val="100000"/>
              </a:lnSpc>
            </a:pPr>
            <a:r>
              <a:rPr lang="en-US" sz="2000" i="1" dirty="0" err="1">
                <a:solidFill>
                  <a:schemeClr val="accent4">
                    <a:lumMod val="75000"/>
                  </a:schemeClr>
                </a:solidFill>
                <a:latin typeface="+mj-lt"/>
              </a:rPr>
              <a:t>AutoScale</a:t>
            </a:r>
            <a:r>
              <a:rPr lang="en-US" sz="2000" i="1" dirty="0">
                <a:latin typeface="+mj-lt"/>
              </a:rPr>
              <a:t>: </a:t>
            </a:r>
            <a:r>
              <a:rPr lang="en-US" sz="2000" dirty="0">
                <a:latin typeface="+mj-lt"/>
              </a:rPr>
              <a:t>Dynamic resource optimization</a:t>
            </a:r>
          </a:p>
          <a:p>
            <a:pPr lvl="1">
              <a:lnSpc>
                <a:spcPct val="100000"/>
              </a:lnSpc>
            </a:pPr>
            <a:r>
              <a:rPr lang="en-US" sz="2000" dirty="0">
                <a:latin typeface="+mj-lt"/>
              </a:rPr>
              <a:t>Adjust capacity using current levels to predict future needs. </a:t>
            </a:r>
          </a:p>
          <a:p>
            <a:pPr>
              <a:lnSpc>
                <a:spcPct val="100000"/>
              </a:lnSpc>
            </a:pPr>
            <a:r>
              <a:rPr lang="en-US" sz="2000" dirty="0">
                <a:latin typeface="+mj-lt"/>
              </a:rPr>
              <a:t>“Bandit” problems</a:t>
            </a:r>
          </a:p>
          <a:p>
            <a:pPr lvl="1">
              <a:lnSpc>
                <a:spcPct val="100000"/>
              </a:lnSpc>
            </a:pPr>
            <a:r>
              <a:rPr lang="en-US" sz="2000" dirty="0">
                <a:latin typeface="+mj-lt"/>
              </a:rPr>
              <a:t>Learn the best choice of advertisements to display. </a:t>
            </a:r>
          </a:p>
          <a:p>
            <a:pPr>
              <a:lnSpc>
                <a:spcPct val="100000"/>
              </a:lnSpc>
            </a:pPr>
            <a:r>
              <a:rPr lang="en-US" sz="2000" dirty="0">
                <a:latin typeface="+mj-lt"/>
              </a:rPr>
              <a:t>Dialog systems</a:t>
            </a:r>
          </a:p>
          <a:p>
            <a:pPr lvl="1">
              <a:lnSpc>
                <a:spcPct val="100000"/>
              </a:lnSpc>
            </a:pPr>
            <a:r>
              <a:rPr lang="en-US" sz="2000" dirty="0">
                <a:latin typeface="+mj-lt"/>
              </a:rPr>
              <a:t>“Chatbots”</a:t>
            </a:r>
          </a:p>
          <a:p>
            <a:pPr>
              <a:lnSpc>
                <a:spcPct val="100000"/>
              </a:lnSpc>
            </a:pPr>
            <a:r>
              <a:rPr lang="en-US" sz="2000" b="1" dirty="0">
                <a:solidFill>
                  <a:srgbClr val="00B050"/>
                </a:solidFill>
                <a:latin typeface="+mj-lt"/>
              </a:rPr>
              <a:t>Personalized recommendations</a:t>
            </a:r>
          </a:p>
          <a:p>
            <a:pPr lvl="1">
              <a:lnSpc>
                <a:spcPct val="100000"/>
              </a:lnSpc>
            </a:pPr>
            <a:r>
              <a:rPr lang="en-US" sz="2000" dirty="0">
                <a:latin typeface="+mj-lt"/>
              </a:rPr>
              <a:t>Recommend items based on a person’s previous purchases</a:t>
            </a:r>
          </a:p>
          <a:p>
            <a:pPr>
              <a:lnSpc>
                <a:spcPct val="100000"/>
              </a:lnSpc>
            </a:pPr>
            <a:endParaRPr lang="en-US" sz="2000" i="1" dirty="0">
              <a:latin typeface="+mj-lt"/>
            </a:endParaRPr>
          </a:p>
        </p:txBody>
      </p:sp>
    </p:spTree>
    <p:extLst>
      <p:ext uri="{BB962C8B-B14F-4D97-AF65-F5344CB8AC3E}">
        <p14:creationId xmlns:p14="http://schemas.microsoft.com/office/powerpoint/2010/main" val="4120293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0B4059-1AFC-47E4-8DBF-7F2D519675AF}"/>
              </a:ext>
            </a:extLst>
          </p:cNvPr>
          <p:cNvPicPr>
            <a:picLocks noChangeAspect="1"/>
          </p:cNvPicPr>
          <p:nvPr/>
        </p:nvPicPr>
        <p:blipFill>
          <a:blip r:embed="rId2"/>
          <a:stretch>
            <a:fillRect/>
          </a:stretch>
        </p:blipFill>
        <p:spPr>
          <a:xfrm>
            <a:off x="687227" y="0"/>
            <a:ext cx="10817546" cy="6858000"/>
          </a:xfrm>
          <a:prstGeom prst="rect">
            <a:avLst/>
          </a:prstGeom>
        </p:spPr>
      </p:pic>
    </p:spTree>
    <p:extLst>
      <p:ext uri="{BB962C8B-B14F-4D97-AF65-F5344CB8AC3E}">
        <p14:creationId xmlns:p14="http://schemas.microsoft.com/office/powerpoint/2010/main" val="262915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9CEF-4620-4F8B-88CD-F49BC6FE4054}"/>
              </a:ext>
            </a:extLst>
          </p:cNvPr>
          <p:cNvSpPr>
            <a:spLocks noGrp="1"/>
          </p:cNvSpPr>
          <p:nvPr>
            <p:ph type="title"/>
          </p:nvPr>
        </p:nvSpPr>
        <p:spPr>
          <a:xfrm>
            <a:off x="838200" y="365126"/>
            <a:ext cx="10515600" cy="405974"/>
          </a:xfrm>
        </p:spPr>
        <p:txBody>
          <a:bodyPr>
            <a:normAutofit fontScale="90000"/>
          </a:bodyPr>
          <a:lstStyle/>
          <a:p>
            <a:r>
              <a:rPr lang="en-US" sz="2800" dirty="0"/>
              <a:t>Supervised Machine Learning uses labels to learn to predict from features</a:t>
            </a:r>
          </a:p>
        </p:txBody>
      </p:sp>
      <p:sp>
        <p:nvSpPr>
          <p:cNvPr id="3" name="Rectangle: Diagonal Corners Rounded 2">
            <a:extLst>
              <a:ext uri="{FF2B5EF4-FFF2-40B4-BE49-F238E27FC236}">
                <a16:creationId xmlns:a16="http://schemas.microsoft.com/office/drawing/2014/main" id="{16C13026-7824-4966-8A51-816ED18A8EC7}"/>
              </a:ext>
            </a:extLst>
          </p:cNvPr>
          <p:cNvSpPr/>
          <p:nvPr/>
        </p:nvSpPr>
        <p:spPr>
          <a:xfrm>
            <a:off x="3282950" y="3841750"/>
            <a:ext cx="2241550" cy="781050"/>
          </a:xfrm>
          <a:prstGeom prst="round2Diag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Train </a:t>
            </a:r>
          </a:p>
        </p:txBody>
      </p:sp>
      <p:sp>
        <p:nvSpPr>
          <p:cNvPr id="4" name="Rectangle: Diagonal Corners Rounded 3">
            <a:extLst>
              <a:ext uri="{FF2B5EF4-FFF2-40B4-BE49-F238E27FC236}">
                <a16:creationId xmlns:a16="http://schemas.microsoft.com/office/drawing/2014/main" id="{B69EF929-711C-4A46-892D-6E547A7F3DA4}"/>
              </a:ext>
            </a:extLst>
          </p:cNvPr>
          <p:cNvSpPr/>
          <p:nvPr/>
        </p:nvSpPr>
        <p:spPr>
          <a:xfrm>
            <a:off x="3282950" y="1525375"/>
            <a:ext cx="2241550" cy="781050"/>
          </a:xfrm>
          <a:prstGeom prst="round2Diag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Predict</a:t>
            </a:r>
          </a:p>
        </p:txBody>
      </p:sp>
      <p:sp>
        <p:nvSpPr>
          <p:cNvPr id="5" name="Arrow: Pentagon 4">
            <a:extLst>
              <a:ext uri="{FF2B5EF4-FFF2-40B4-BE49-F238E27FC236}">
                <a16:creationId xmlns:a16="http://schemas.microsoft.com/office/drawing/2014/main" id="{DACD6C68-CBE3-43D5-88AC-FB30270034D0}"/>
              </a:ext>
            </a:extLst>
          </p:cNvPr>
          <p:cNvSpPr/>
          <p:nvPr/>
        </p:nvSpPr>
        <p:spPr>
          <a:xfrm>
            <a:off x="2708275" y="1837597"/>
            <a:ext cx="527050" cy="1206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E37694E-0151-4E5B-87C4-BE29DAC03321}"/>
              </a:ext>
            </a:extLst>
          </p:cNvPr>
          <p:cNvSpPr txBox="1"/>
          <p:nvPr/>
        </p:nvSpPr>
        <p:spPr>
          <a:xfrm>
            <a:off x="986329" y="1713256"/>
            <a:ext cx="1721946" cy="369332"/>
          </a:xfrm>
          <a:prstGeom prst="rect">
            <a:avLst/>
          </a:prstGeom>
          <a:noFill/>
        </p:spPr>
        <p:txBody>
          <a:bodyPr wrap="none" rtlCol="0">
            <a:spAutoFit/>
          </a:bodyPr>
          <a:lstStyle/>
          <a:p>
            <a:r>
              <a:rPr lang="en-US" dirty="0"/>
              <a:t>Current features</a:t>
            </a:r>
          </a:p>
        </p:txBody>
      </p:sp>
      <p:sp>
        <p:nvSpPr>
          <p:cNvPr id="7" name="Arrow: Pentagon 6">
            <a:extLst>
              <a:ext uri="{FF2B5EF4-FFF2-40B4-BE49-F238E27FC236}">
                <a16:creationId xmlns:a16="http://schemas.microsoft.com/office/drawing/2014/main" id="{CC4481B0-0C60-41F6-9BCD-C7AFB19956EB}"/>
              </a:ext>
            </a:extLst>
          </p:cNvPr>
          <p:cNvSpPr/>
          <p:nvPr/>
        </p:nvSpPr>
        <p:spPr>
          <a:xfrm>
            <a:off x="2708275" y="4244975"/>
            <a:ext cx="527050" cy="1206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D3569FA-8E7F-46E9-836A-0E50EC5142F0}"/>
              </a:ext>
            </a:extLst>
          </p:cNvPr>
          <p:cNvSpPr txBox="1"/>
          <p:nvPr/>
        </p:nvSpPr>
        <p:spPr>
          <a:xfrm>
            <a:off x="989215" y="4107934"/>
            <a:ext cx="1719060" cy="369332"/>
          </a:xfrm>
          <a:prstGeom prst="rect">
            <a:avLst/>
          </a:prstGeom>
          <a:noFill/>
        </p:spPr>
        <p:txBody>
          <a:bodyPr wrap="none" rtlCol="0">
            <a:spAutoFit/>
          </a:bodyPr>
          <a:lstStyle/>
          <a:p>
            <a:r>
              <a:rPr lang="en-US" dirty="0"/>
              <a:t>Historic features</a:t>
            </a:r>
          </a:p>
        </p:txBody>
      </p:sp>
      <p:sp>
        <p:nvSpPr>
          <p:cNvPr id="9" name="Arrow: Pentagon 8">
            <a:extLst>
              <a:ext uri="{FF2B5EF4-FFF2-40B4-BE49-F238E27FC236}">
                <a16:creationId xmlns:a16="http://schemas.microsoft.com/office/drawing/2014/main" id="{A603E9EC-5F85-4318-B02B-0D8B747955B8}"/>
              </a:ext>
            </a:extLst>
          </p:cNvPr>
          <p:cNvSpPr/>
          <p:nvPr/>
        </p:nvSpPr>
        <p:spPr>
          <a:xfrm rot="10800000">
            <a:off x="5572125" y="4232275"/>
            <a:ext cx="527050" cy="12065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1B0E6C-7DF4-43B8-86DC-ACF6C403200B}"/>
              </a:ext>
            </a:extLst>
          </p:cNvPr>
          <p:cNvSpPr txBox="1"/>
          <p:nvPr/>
        </p:nvSpPr>
        <p:spPr>
          <a:xfrm>
            <a:off x="6096000" y="4107934"/>
            <a:ext cx="1216872" cy="369332"/>
          </a:xfrm>
          <a:prstGeom prst="rect">
            <a:avLst/>
          </a:prstGeom>
          <a:noFill/>
        </p:spPr>
        <p:txBody>
          <a:bodyPr wrap="none" rtlCol="0">
            <a:spAutoFit/>
          </a:bodyPr>
          <a:lstStyle/>
          <a:p>
            <a:r>
              <a:rPr lang="en-US" dirty="0"/>
              <a:t>Data labels</a:t>
            </a:r>
          </a:p>
        </p:txBody>
      </p:sp>
      <p:sp>
        <p:nvSpPr>
          <p:cNvPr id="11" name="Arrow: Pentagon 10">
            <a:extLst>
              <a:ext uri="{FF2B5EF4-FFF2-40B4-BE49-F238E27FC236}">
                <a16:creationId xmlns:a16="http://schemas.microsoft.com/office/drawing/2014/main" id="{5951744F-A1E9-4BD4-9F0E-12EA13D0B3E1}"/>
              </a:ext>
            </a:extLst>
          </p:cNvPr>
          <p:cNvSpPr/>
          <p:nvPr/>
        </p:nvSpPr>
        <p:spPr>
          <a:xfrm>
            <a:off x="5568952" y="1837597"/>
            <a:ext cx="527050" cy="120650"/>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B5E3937-2AE9-4940-B508-7070E0F301A1}"/>
              </a:ext>
            </a:extLst>
          </p:cNvPr>
          <p:cNvSpPr txBox="1"/>
          <p:nvPr/>
        </p:nvSpPr>
        <p:spPr>
          <a:xfrm>
            <a:off x="6092827" y="1713256"/>
            <a:ext cx="1141851" cy="369332"/>
          </a:xfrm>
          <a:prstGeom prst="rect">
            <a:avLst/>
          </a:prstGeom>
          <a:noFill/>
        </p:spPr>
        <p:txBody>
          <a:bodyPr wrap="none" rtlCol="0">
            <a:spAutoFit/>
          </a:bodyPr>
          <a:lstStyle/>
          <a:p>
            <a:r>
              <a:rPr lang="en-US" dirty="0"/>
              <a:t>Prediction</a:t>
            </a:r>
          </a:p>
        </p:txBody>
      </p:sp>
      <p:cxnSp>
        <p:nvCxnSpPr>
          <p:cNvPr id="15" name="Straight Arrow Connector 14">
            <a:extLst>
              <a:ext uri="{FF2B5EF4-FFF2-40B4-BE49-F238E27FC236}">
                <a16:creationId xmlns:a16="http://schemas.microsoft.com/office/drawing/2014/main" id="{5A640E46-584A-4828-825E-A678815B0020}"/>
              </a:ext>
            </a:extLst>
          </p:cNvPr>
          <p:cNvCxnSpPr>
            <a:stCxn id="3" idx="3"/>
            <a:endCxn id="4" idx="1"/>
          </p:cNvCxnSpPr>
          <p:nvPr/>
        </p:nvCxnSpPr>
        <p:spPr>
          <a:xfrm flipV="1">
            <a:off x="4403725" y="2306425"/>
            <a:ext cx="0" cy="1535325"/>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A058C30-D8C4-41F2-9FE4-9177892B673F}"/>
              </a:ext>
            </a:extLst>
          </p:cNvPr>
          <p:cNvSpPr/>
          <p:nvPr/>
        </p:nvSpPr>
        <p:spPr>
          <a:xfrm>
            <a:off x="3841750" y="2820775"/>
            <a:ext cx="1155700" cy="48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Model</a:t>
            </a:r>
          </a:p>
        </p:txBody>
      </p:sp>
    </p:spTree>
    <p:extLst>
      <p:ext uri="{BB962C8B-B14F-4D97-AF65-F5344CB8AC3E}">
        <p14:creationId xmlns:p14="http://schemas.microsoft.com/office/powerpoint/2010/main" val="1042238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89CEF-4620-4F8B-88CD-F49BC6FE4054}"/>
              </a:ext>
            </a:extLst>
          </p:cNvPr>
          <p:cNvSpPr>
            <a:spLocks noGrp="1"/>
          </p:cNvSpPr>
          <p:nvPr>
            <p:ph type="title"/>
          </p:nvPr>
        </p:nvSpPr>
        <p:spPr>
          <a:xfrm>
            <a:off x="838200" y="365126"/>
            <a:ext cx="10515600" cy="405974"/>
          </a:xfrm>
        </p:spPr>
        <p:txBody>
          <a:bodyPr>
            <a:normAutofit fontScale="90000"/>
          </a:bodyPr>
          <a:lstStyle/>
          <a:p>
            <a:r>
              <a:rPr lang="en-US" sz="2800" dirty="0"/>
              <a:t>Reinforcement Learning computational components,</a:t>
            </a:r>
            <a:br>
              <a:rPr lang="en-US" sz="2800" dirty="0"/>
            </a:br>
            <a:r>
              <a:rPr lang="en-US" sz="2800" dirty="0"/>
              <a:t>in comparison, includes explicit rewards &amp; actions. </a:t>
            </a:r>
          </a:p>
        </p:txBody>
      </p:sp>
      <p:sp>
        <p:nvSpPr>
          <p:cNvPr id="3" name="Rectangle: Diagonal Corners Rounded 2">
            <a:extLst>
              <a:ext uri="{FF2B5EF4-FFF2-40B4-BE49-F238E27FC236}">
                <a16:creationId xmlns:a16="http://schemas.microsoft.com/office/drawing/2014/main" id="{16C13026-7824-4966-8A51-816ED18A8EC7}"/>
              </a:ext>
            </a:extLst>
          </p:cNvPr>
          <p:cNvSpPr/>
          <p:nvPr/>
        </p:nvSpPr>
        <p:spPr>
          <a:xfrm>
            <a:off x="3282950" y="4633072"/>
            <a:ext cx="2241550" cy="781050"/>
          </a:xfrm>
          <a:prstGeom prst="round2Diag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 </a:t>
            </a:r>
          </a:p>
        </p:txBody>
      </p:sp>
      <p:sp>
        <p:nvSpPr>
          <p:cNvPr id="4" name="Rectangle: Diagonal Corners Rounded 3">
            <a:extLst>
              <a:ext uri="{FF2B5EF4-FFF2-40B4-BE49-F238E27FC236}">
                <a16:creationId xmlns:a16="http://schemas.microsoft.com/office/drawing/2014/main" id="{B69EF929-711C-4A46-892D-6E547A7F3DA4}"/>
              </a:ext>
            </a:extLst>
          </p:cNvPr>
          <p:cNvSpPr/>
          <p:nvPr/>
        </p:nvSpPr>
        <p:spPr>
          <a:xfrm>
            <a:off x="3282950" y="2316697"/>
            <a:ext cx="2241550" cy="781050"/>
          </a:xfrm>
          <a:prstGeom prst="round2Diag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Agent</a:t>
            </a:r>
          </a:p>
        </p:txBody>
      </p:sp>
      <p:sp>
        <p:nvSpPr>
          <p:cNvPr id="6" name="TextBox 5">
            <a:extLst>
              <a:ext uri="{FF2B5EF4-FFF2-40B4-BE49-F238E27FC236}">
                <a16:creationId xmlns:a16="http://schemas.microsoft.com/office/drawing/2014/main" id="{2E37694E-0151-4E5B-87C4-BE29DAC03321}"/>
              </a:ext>
            </a:extLst>
          </p:cNvPr>
          <p:cNvSpPr txBox="1"/>
          <p:nvPr/>
        </p:nvSpPr>
        <p:spPr>
          <a:xfrm>
            <a:off x="1405327" y="2392937"/>
            <a:ext cx="1906932" cy="369332"/>
          </a:xfrm>
          <a:prstGeom prst="rect">
            <a:avLst/>
          </a:prstGeom>
          <a:noFill/>
        </p:spPr>
        <p:txBody>
          <a:bodyPr wrap="none" rtlCol="0">
            <a:spAutoFit/>
          </a:bodyPr>
          <a:lstStyle/>
          <a:p>
            <a:r>
              <a:rPr lang="en-US" dirty="0"/>
              <a:t>Observed features</a:t>
            </a:r>
          </a:p>
        </p:txBody>
      </p:sp>
      <p:sp>
        <p:nvSpPr>
          <p:cNvPr id="8" name="TextBox 7">
            <a:extLst>
              <a:ext uri="{FF2B5EF4-FFF2-40B4-BE49-F238E27FC236}">
                <a16:creationId xmlns:a16="http://schemas.microsoft.com/office/drawing/2014/main" id="{2D3569FA-8E7F-46E9-836A-0E50EC5142F0}"/>
              </a:ext>
            </a:extLst>
          </p:cNvPr>
          <p:cNvSpPr txBox="1"/>
          <p:nvPr/>
        </p:nvSpPr>
        <p:spPr>
          <a:xfrm>
            <a:off x="662527" y="4838931"/>
            <a:ext cx="1485600" cy="369332"/>
          </a:xfrm>
          <a:prstGeom prst="rect">
            <a:avLst/>
          </a:prstGeom>
          <a:noFill/>
        </p:spPr>
        <p:txBody>
          <a:bodyPr wrap="none" rtlCol="0">
            <a:spAutoFit/>
          </a:bodyPr>
          <a:lstStyle/>
          <a:p>
            <a:r>
              <a:rPr lang="en-US" dirty="0"/>
              <a:t>State features</a:t>
            </a:r>
          </a:p>
        </p:txBody>
      </p:sp>
      <p:sp>
        <p:nvSpPr>
          <p:cNvPr id="12" name="TextBox 11">
            <a:extLst>
              <a:ext uri="{FF2B5EF4-FFF2-40B4-BE49-F238E27FC236}">
                <a16:creationId xmlns:a16="http://schemas.microsoft.com/office/drawing/2014/main" id="{7B5E3937-2AE9-4940-B508-7070E0F301A1}"/>
              </a:ext>
            </a:extLst>
          </p:cNvPr>
          <p:cNvSpPr txBox="1"/>
          <p:nvPr/>
        </p:nvSpPr>
        <p:spPr>
          <a:xfrm>
            <a:off x="6092826" y="2358805"/>
            <a:ext cx="788999" cy="369332"/>
          </a:xfrm>
          <a:prstGeom prst="rect">
            <a:avLst/>
          </a:prstGeom>
          <a:noFill/>
        </p:spPr>
        <p:txBody>
          <a:bodyPr wrap="none" rtlCol="0">
            <a:spAutoFit/>
          </a:bodyPr>
          <a:lstStyle/>
          <a:p>
            <a:r>
              <a:rPr lang="en-US" dirty="0"/>
              <a:t>Action</a:t>
            </a:r>
          </a:p>
        </p:txBody>
      </p:sp>
      <p:cxnSp>
        <p:nvCxnSpPr>
          <p:cNvPr id="15" name="Straight Arrow Connector 14">
            <a:extLst>
              <a:ext uri="{FF2B5EF4-FFF2-40B4-BE49-F238E27FC236}">
                <a16:creationId xmlns:a16="http://schemas.microsoft.com/office/drawing/2014/main" id="{5A640E46-584A-4828-825E-A678815B0020}"/>
              </a:ext>
            </a:extLst>
          </p:cNvPr>
          <p:cNvCxnSpPr>
            <a:stCxn id="3" idx="3"/>
            <a:endCxn id="4" idx="1"/>
          </p:cNvCxnSpPr>
          <p:nvPr/>
        </p:nvCxnSpPr>
        <p:spPr>
          <a:xfrm flipV="1">
            <a:off x="4403725" y="3097747"/>
            <a:ext cx="0" cy="1535325"/>
          </a:xfrm>
          <a:prstGeom prst="straightConnector1">
            <a:avLst/>
          </a:prstGeom>
          <a:ln w="76200">
            <a:prstDash val="sysDot"/>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CA058C30-D8C4-41F2-9FE4-9177892B673F}"/>
              </a:ext>
            </a:extLst>
          </p:cNvPr>
          <p:cNvSpPr/>
          <p:nvPr/>
        </p:nvSpPr>
        <p:spPr>
          <a:xfrm>
            <a:off x="3841750" y="3612097"/>
            <a:ext cx="1155700" cy="481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Policy</a:t>
            </a:r>
          </a:p>
        </p:txBody>
      </p:sp>
      <p:sp>
        <p:nvSpPr>
          <p:cNvPr id="16" name="Rectangle: Diagonal Corners Rounded 15">
            <a:extLst>
              <a:ext uri="{FF2B5EF4-FFF2-40B4-BE49-F238E27FC236}">
                <a16:creationId xmlns:a16="http://schemas.microsoft.com/office/drawing/2014/main" id="{426430AD-084C-4923-9607-62214DA91427}"/>
              </a:ext>
            </a:extLst>
          </p:cNvPr>
          <p:cNvSpPr/>
          <p:nvPr/>
        </p:nvSpPr>
        <p:spPr>
          <a:xfrm>
            <a:off x="9279660" y="1307285"/>
            <a:ext cx="1081757" cy="260198"/>
          </a:xfrm>
          <a:prstGeom prst="round2Diag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Train </a:t>
            </a:r>
          </a:p>
        </p:txBody>
      </p:sp>
      <p:sp>
        <p:nvSpPr>
          <p:cNvPr id="17" name="Rectangle: Diagonal Corners Rounded 16">
            <a:extLst>
              <a:ext uri="{FF2B5EF4-FFF2-40B4-BE49-F238E27FC236}">
                <a16:creationId xmlns:a16="http://schemas.microsoft.com/office/drawing/2014/main" id="{31084138-9D47-4BA5-B437-D8DA191E010A}"/>
              </a:ext>
            </a:extLst>
          </p:cNvPr>
          <p:cNvSpPr/>
          <p:nvPr/>
        </p:nvSpPr>
        <p:spPr>
          <a:xfrm>
            <a:off x="9279660" y="535609"/>
            <a:ext cx="1081757" cy="260198"/>
          </a:xfrm>
          <a:prstGeom prst="round2DiagRect">
            <a:avLst/>
          </a:prstGeom>
          <a:solidFill>
            <a:schemeClr val="bg1">
              <a:lumMod val="85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Predict</a:t>
            </a:r>
          </a:p>
        </p:txBody>
      </p:sp>
      <p:sp>
        <p:nvSpPr>
          <p:cNvPr id="18" name="Arrow: Pentagon 17">
            <a:extLst>
              <a:ext uri="{FF2B5EF4-FFF2-40B4-BE49-F238E27FC236}">
                <a16:creationId xmlns:a16="http://schemas.microsoft.com/office/drawing/2014/main" id="{0C8ECA9A-608D-44CC-A18A-FF82866AAB2E}"/>
              </a:ext>
            </a:extLst>
          </p:cNvPr>
          <p:cNvSpPr/>
          <p:nvPr/>
        </p:nvSpPr>
        <p:spPr>
          <a:xfrm>
            <a:off x="9002325" y="639622"/>
            <a:ext cx="254351" cy="401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9" name="TextBox 18">
            <a:extLst>
              <a:ext uri="{FF2B5EF4-FFF2-40B4-BE49-F238E27FC236}">
                <a16:creationId xmlns:a16="http://schemas.microsoft.com/office/drawing/2014/main" id="{F30C5CA4-89F5-4627-B3FC-82727C1FCDF3}"/>
              </a:ext>
            </a:extLst>
          </p:cNvPr>
          <p:cNvSpPr txBox="1"/>
          <p:nvPr/>
        </p:nvSpPr>
        <p:spPr>
          <a:xfrm>
            <a:off x="8343900" y="598200"/>
            <a:ext cx="846707" cy="246221"/>
          </a:xfrm>
          <a:prstGeom prst="rect">
            <a:avLst/>
          </a:prstGeom>
          <a:noFill/>
        </p:spPr>
        <p:txBody>
          <a:bodyPr wrap="none" rtlCol="0">
            <a:spAutoFit/>
          </a:bodyPr>
          <a:lstStyle/>
          <a:p>
            <a:r>
              <a:rPr lang="en-US" sz="1000" dirty="0"/>
              <a:t>Current data</a:t>
            </a:r>
          </a:p>
        </p:txBody>
      </p:sp>
      <p:sp>
        <p:nvSpPr>
          <p:cNvPr id="20" name="Arrow: Pentagon 19">
            <a:extLst>
              <a:ext uri="{FF2B5EF4-FFF2-40B4-BE49-F238E27FC236}">
                <a16:creationId xmlns:a16="http://schemas.microsoft.com/office/drawing/2014/main" id="{8009C7E5-F99E-418A-A200-1C0A6E23421C}"/>
              </a:ext>
            </a:extLst>
          </p:cNvPr>
          <p:cNvSpPr/>
          <p:nvPr/>
        </p:nvSpPr>
        <p:spPr>
          <a:xfrm>
            <a:off x="9002325" y="1441615"/>
            <a:ext cx="254351" cy="401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1" name="TextBox 20">
            <a:extLst>
              <a:ext uri="{FF2B5EF4-FFF2-40B4-BE49-F238E27FC236}">
                <a16:creationId xmlns:a16="http://schemas.microsoft.com/office/drawing/2014/main" id="{99E04DC4-B6C4-40F2-B1A5-E1EC6A5901DE}"/>
              </a:ext>
            </a:extLst>
          </p:cNvPr>
          <p:cNvSpPr txBox="1"/>
          <p:nvPr/>
        </p:nvSpPr>
        <p:spPr>
          <a:xfrm>
            <a:off x="8343900" y="1400192"/>
            <a:ext cx="843501" cy="246221"/>
          </a:xfrm>
          <a:prstGeom prst="rect">
            <a:avLst/>
          </a:prstGeom>
          <a:noFill/>
        </p:spPr>
        <p:txBody>
          <a:bodyPr wrap="none" rtlCol="0">
            <a:spAutoFit/>
          </a:bodyPr>
          <a:lstStyle/>
          <a:p>
            <a:r>
              <a:rPr lang="en-US" sz="1000" dirty="0"/>
              <a:t>Historic data</a:t>
            </a:r>
          </a:p>
        </p:txBody>
      </p:sp>
      <p:sp>
        <p:nvSpPr>
          <p:cNvPr id="22" name="Arrow: Pentagon 21">
            <a:extLst>
              <a:ext uri="{FF2B5EF4-FFF2-40B4-BE49-F238E27FC236}">
                <a16:creationId xmlns:a16="http://schemas.microsoft.com/office/drawing/2014/main" id="{55AB9AAD-A7CA-4BD6-A89D-7BB4D34D8FE1}"/>
              </a:ext>
            </a:extLst>
          </p:cNvPr>
          <p:cNvSpPr/>
          <p:nvPr/>
        </p:nvSpPr>
        <p:spPr>
          <a:xfrm rot="10800000">
            <a:off x="10384400" y="1437384"/>
            <a:ext cx="254351" cy="4019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3" name="TextBox 22">
            <a:extLst>
              <a:ext uri="{FF2B5EF4-FFF2-40B4-BE49-F238E27FC236}">
                <a16:creationId xmlns:a16="http://schemas.microsoft.com/office/drawing/2014/main" id="{3156BC43-836C-4103-AAED-61A8E9C91EE4}"/>
              </a:ext>
            </a:extLst>
          </p:cNvPr>
          <p:cNvSpPr txBox="1"/>
          <p:nvPr/>
        </p:nvSpPr>
        <p:spPr>
          <a:xfrm>
            <a:off x="10637219" y="1395961"/>
            <a:ext cx="756938" cy="246221"/>
          </a:xfrm>
          <a:prstGeom prst="rect">
            <a:avLst/>
          </a:prstGeom>
          <a:noFill/>
        </p:spPr>
        <p:txBody>
          <a:bodyPr wrap="none" rtlCol="0">
            <a:spAutoFit/>
          </a:bodyPr>
          <a:lstStyle/>
          <a:p>
            <a:r>
              <a:rPr lang="en-US" sz="1000" dirty="0"/>
              <a:t>Data labels</a:t>
            </a:r>
          </a:p>
        </p:txBody>
      </p:sp>
      <p:sp>
        <p:nvSpPr>
          <p:cNvPr id="24" name="Arrow: Pentagon 23">
            <a:extLst>
              <a:ext uri="{FF2B5EF4-FFF2-40B4-BE49-F238E27FC236}">
                <a16:creationId xmlns:a16="http://schemas.microsoft.com/office/drawing/2014/main" id="{BC9D454F-5A50-4B77-AF37-61C1CB70A633}"/>
              </a:ext>
            </a:extLst>
          </p:cNvPr>
          <p:cNvSpPr/>
          <p:nvPr/>
        </p:nvSpPr>
        <p:spPr>
          <a:xfrm>
            <a:off x="10382869" y="639622"/>
            <a:ext cx="254351" cy="40193"/>
          </a:xfrm>
          <a:prstGeom prst="homePlat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5" name="TextBox 24">
            <a:extLst>
              <a:ext uri="{FF2B5EF4-FFF2-40B4-BE49-F238E27FC236}">
                <a16:creationId xmlns:a16="http://schemas.microsoft.com/office/drawing/2014/main" id="{E26047A4-9728-49E9-997E-241CF6978ADD}"/>
              </a:ext>
            </a:extLst>
          </p:cNvPr>
          <p:cNvSpPr txBox="1"/>
          <p:nvPr/>
        </p:nvSpPr>
        <p:spPr>
          <a:xfrm>
            <a:off x="10635688" y="598200"/>
            <a:ext cx="716863" cy="246221"/>
          </a:xfrm>
          <a:prstGeom prst="rect">
            <a:avLst/>
          </a:prstGeom>
          <a:noFill/>
        </p:spPr>
        <p:txBody>
          <a:bodyPr wrap="none" rtlCol="0">
            <a:spAutoFit/>
          </a:bodyPr>
          <a:lstStyle/>
          <a:p>
            <a:r>
              <a:rPr lang="en-US" sz="1000" dirty="0"/>
              <a:t>Prediction</a:t>
            </a:r>
          </a:p>
        </p:txBody>
      </p:sp>
      <p:cxnSp>
        <p:nvCxnSpPr>
          <p:cNvPr id="26" name="Straight Arrow Connector 25">
            <a:extLst>
              <a:ext uri="{FF2B5EF4-FFF2-40B4-BE49-F238E27FC236}">
                <a16:creationId xmlns:a16="http://schemas.microsoft.com/office/drawing/2014/main" id="{13D53736-B202-4E7D-B3BD-16B1484E64C1}"/>
              </a:ext>
            </a:extLst>
          </p:cNvPr>
          <p:cNvCxnSpPr>
            <a:stCxn id="16" idx="3"/>
            <a:endCxn id="17" idx="1"/>
          </p:cNvCxnSpPr>
          <p:nvPr/>
        </p:nvCxnSpPr>
        <p:spPr>
          <a:xfrm flipV="1">
            <a:off x="9820538" y="795807"/>
            <a:ext cx="0" cy="511477"/>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A2838475-196F-4A15-95C4-C1F9424BCEA3}"/>
              </a:ext>
            </a:extLst>
          </p:cNvPr>
          <p:cNvSpPr/>
          <p:nvPr/>
        </p:nvSpPr>
        <p:spPr>
          <a:xfrm>
            <a:off x="9458599" y="953431"/>
            <a:ext cx="723877" cy="260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Model</a:t>
            </a:r>
          </a:p>
        </p:txBody>
      </p:sp>
      <p:sp>
        <p:nvSpPr>
          <p:cNvPr id="28" name="TextBox 27">
            <a:extLst>
              <a:ext uri="{FF2B5EF4-FFF2-40B4-BE49-F238E27FC236}">
                <a16:creationId xmlns:a16="http://schemas.microsoft.com/office/drawing/2014/main" id="{FE104576-931F-4CBD-8F49-82B91C0D516B}"/>
              </a:ext>
            </a:extLst>
          </p:cNvPr>
          <p:cNvSpPr txBox="1"/>
          <p:nvPr/>
        </p:nvSpPr>
        <p:spPr>
          <a:xfrm>
            <a:off x="8764047" y="166277"/>
            <a:ext cx="1713931" cy="246221"/>
          </a:xfrm>
          <a:prstGeom prst="rect">
            <a:avLst/>
          </a:prstGeom>
          <a:noFill/>
        </p:spPr>
        <p:txBody>
          <a:bodyPr wrap="none" rtlCol="0">
            <a:spAutoFit/>
          </a:bodyPr>
          <a:lstStyle/>
          <a:p>
            <a:r>
              <a:rPr lang="en-US" sz="1000" dirty="0"/>
              <a:t>Supervised Machine Learning</a:t>
            </a:r>
          </a:p>
        </p:txBody>
      </p:sp>
      <p:sp>
        <p:nvSpPr>
          <p:cNvPr id="31" name="Arrow: Curved Left 30">
            <a:extLst>
              <a:ext uri="{FF2B5EF4-FFF2-40B4-BE49-F238E27FC236}">
                <a16:creationId xmlns:a16="http://schemas.microsoft.com/office/drawing/2014/main" id="{28BDC52E-4181-4A56-B72D-34F0E8EA1EEF}"/>
              </a:ext>
            </a:extLst>
          </p:cNvPr>
          <p:cNvSpPr/>
          <p:nvPr/>
        </p:nvSpPr>
        <p:spPr>
          <a:xfrm rot="10800000">
            <a:off x="1507732" y="2651508"/>
            <a:ext cx="1720844" cy="2482850"/>
          </a:xfrm>
          <a:prstGeom prst="curvedLeftArrow">
            <a:avLst>
              <a:gd name="adj1" fmla="val 49906"/>
              <a:gd name="adj2" fmla="val 9338"/>
              <a:gd name="adj3" fmla="val 382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Hexagon 32">
            <a:extLst>
              <a:ext uri="{FF2B5EF4-FFF2-40B4-BE49-F238E27FC236}">
                <a16:creationId xmlns:a16="http://schemas.microsoft.com/office/drawing/2014/main" id="{D71C4B5E-7E85-42DA-A062-EA5E98E30ADD}"/>
              </a:ext>
            </a:extLst>
          </p:cNvPr>
          <p:cNvSpPr/>
          <p:nvPr/>
        </p:nvSpPr>
        <p:spPr>
          <a:xfrm>
            <a:off x="3733800" y="5953872"/>
            <a:ext cx="1263650" cy="442415"/>
          </a:xfrm>
          <a:prstGeom prst="hexagon">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reward</a:t>
            </a:r>
          </a:p>
        </p:txBody>
      </p:sp>
      <p:cxnSp>
        <p:nvCxnSpPr>
          <p:cNvPr id="34" name="Straight Arrow Connector 33">
            <a:extLst>
              <a:ext uri="{FF2B5EF4-FFF2-40B4-BE49-F238E27FC236}">
                <a16:creationId xmlns:a16="http://schemas.microsoft.com/office/drawing/2014/main" id="{E95D56F2-B19B-4B83-BF3A-7B6A1351078E}"/>
              </a:ext>
            </a:extLst>
          </p:cNvPr>
          <p:cNvCxnSpPr>
            <a:cxnSpLocks/>
            <a:endCxn id="3" idx="1"/>
          </p:cNvCxnSpPr>
          <p:nvPr/>
        </p:nvCxnSpPr>
        <p:spPr>
          <a:xfrm flipH="1" flipV="1">
            <a:off x="4403725" y="5414122"/>
            <a:ext cx="19050" cy="482602"/>
          </a:xfrm>
          <a:prstGeom prst="straightConnector1">
            <a:avLst/>
          </a:prstGeom>
          <a:ln w="76200">
            <a:solidFill>
              <a:schemeClr val="accent6">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B87205BA-0845-435E-AF46-420AAE9628A0}"/>
              </a:ext>
            </a:extLst>
          </p:cNvPr>
          <p:cNvCxnSpPr>
            <a:cxnSpLocks/>
            <a:stCxn id="30" idx="0"/>
            <a:endCxn id="33" idx="0"/>
          </p:cNvCxnSpPr>
          <p:nvPr/>
        </p:nvCxnSpPr>
        <p:spPr>
          <a:xfrm rot="10800000" flipV="1">
            <a:off x="4997450" y="2694118"/>
            <a:ext cx="629454" cy="3480962"/>
          </a:xfrm>
          <a:prstGeom prst="curvedConnector3">
            <a:avLst>
              <a:gd name="adj1" fmla="val -33536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Arrow: Curved Left 29">
            <a:extLst>
              <a:ext uri="{FF2B5EF4-FFF2-40B4-BE49-F238E27FC236}">
                <a16:creationId xmlns:a16="http://schemas.microsoft.com/office/drawing/2014/main" id="{4B9FCA49-7D46-4EE8-948C-D7C4A50E299E}"/>
              </a:ext>
            </a:extLst>
          </p:cNvPr>
          <p:cNvSpPr/>
          <p:nvPr/>
        </p:nvSpPr>
        <p:spPr>
          <a:xfrm>
            <a:off x="5626904" y="2613772"/>
            <a:ext cx="1720844" cy="2482850"/>
          </a:xfrm>
          <a:prstGeom prst="curvedLeftArrow">
            <a:avLst>
              <a:gd name="adj1" fmla="val 49906"/>
              <a:gd name="adj2" fmla="val 9338"/>
              <a:gd name="adj3" fmla="val 38284"/>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4" name="Connector: Curved 43">
            <a:extLst>
              <a:ext uri="{FF2B5EF4-FFF2-40B4-BE49-F238E27FC236}">
                <a16:creationId xmlns:a16="http://schemas.microsoft.com/office/drawing/2014/main" id="{6C3B16B3-F2F1-4248-8C3C-7A548106B653}"/>
              </a:ext>
            </a:extLst>
          </p:cNvPr>
          <p:cNvCxnSpPr>
            <a:cxnSpLocks/>
            <a:stCxn id="31" idx="0"/>
            <a:endCxn id="33" idx="3"/>
          </p:cNvCxnSpPr>
          <p:nvPr/>
        </p:nvCxnSpPr>
        <p:spPr>
          <a:xfrm>
            <a:off x="3228576" y="5054012"/>
            <a:ext cx="505224" cy="1121068"/>
          </a:xfrm>
          <a:prstGeom prst="curvedConnector3">
            <a:avLst>
              <a:gd name="adj1" fmla="val -428592"/>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828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85E0C9B-96D2-44F2-B5C4-96400D694240}"/>
              </a:ext>
            </a:extLst>
          </p:cNvPr>
          <p:cNvSpPr/>
          <p:nvPr/>
        </p:nvSpPr>
        <p:spPr>
          <a:xfrm>
            <a:off x="3629284" y="1340425"/>
            <a:ext cx="2076205" cy="43701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1" name="Straight Arrow Connector 10">
            <a:extLst>
              <a:ext uri="{FF2B5EF4-FFF2-40B4-BE49-F238E27FC236}">
                <a16:creationId xmlns:a16="http://schemas.microsoft.com/office/drawing/2014/main" id="{B22586AC-E842-4D16-8DD2-03CE96A8BF5C}"/>
              </a:ext>
            </a:extLst>
          </p:cNvPr>
          <p:cNvCxnSpPr>
            <a:cxnSpLocks/>
            <a:stCxn id="4" idx="6"/>
          </p:cNvCxnSpPr>
          <p:nvPr/>
        </p:nvCxnSpPr>
        <p:spPr>
          <a:xfrm>
            <a:off x="9518301" y="1905990"/>
            <a:ext cx="15981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6833B8-086F-4BC3-AACD-6910AECADC97}"/>
              </a:ext>
            </a:extLst>
          </p:cNvPr>
          <p:cNvSpPr txBox="1"/>
          <p:nvPr/>
        </p:nvSpPr>
        <p:spPr>
          <a:xfrm>
            <a:off x="3759914" y="5341213"/>
            <a:ext cx="81464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stage t</a:t>
            </a:r>
          </a:p>
        </p:txBody>
      </p:sp>
      <p:sp>
        <p:nvSpPr>
          <p:cNvPr id="4" name="Oval 3">
            <a:extLst>
              <a:ext uri="{FF2B5EF4-FFF2-40B4-BE49-F238E27FC236}">
                <a16:creationId xmlns:a16="http://schemas.microsoft.com/office/drawing/2014/main" id="{CD9B3576-1D2D-47E2-9B19-A54F982A88E7}"/>
              </a:ext>
            </a:extLst>
          </p:cNvPr>
          <p:cNvSpPr/>
          <p:nvPr/>
        </p:nvSpPr>
        <p:spPr>
          <a:xfrm>
            <a:off x="8983912" y="1638795"/>
            <a:ext cx="534389" cy="534389"/>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a:ea typeface="+mn-ea"/>
                <a:cs typeface="+mn-cs"/>
              </a:rPr>
              <a:t>S</a:t>
            </a:r>
          </a:p>
        </p:txBody>
      </p:sp>
      <p:sp>
        <p:nvSpPr>
          <p:cNvPr id="8" name="Rectangle 7">
            <a:extLst>
              <a:ext uri="{FF2B5EF4-FFF2-40B4-BE49-F238E27FC236}">
                <a16:creationId xmlns:a16="http://schemas.microsoft.com/office/drawing/2014/main" id="{C5BEAB72-A959-48B9-A026-99A4E338D825}"/>
              </a:ext>
            </a:extLst>
          </p:cNvPr>
          <p:cNvSpPr/>
          <p:nvPr/>
        </p:nvSpPr>
        <p:spPr>
          <a:xfrm>
            <a:off x="9055164" y="3909208"/>
            <a:ext cx="522514" cy="522514"/>
          </a:xfrm>
          <a:prstGeom prst="rect">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a:t>
            </a:r>
          </a:p>
        </p:txBody>
      </p:sp>
      <p:sp>
        <p:nvSpPr>
          <p:cNvPr id="9" name="Diamond 8">
            <a:extLst>
              <a:ext uri="{FF2B5EF4-FFF2-40B4-BE49-F238E27FC236}">
                <a16:creationId xmlns:a16="http://schemas.microsoft.com/office/drawing/2014/main" id="{5CFA4E76-AFAD-4E84-A118-1A1F74B82E26}"/>
              </a:ext>
            </a:extLst>
          </p:cNvPr>
          <p:cNvSpPr/>
          <p:nvPr/>
        </p:nvSpPr>
        <p:spPr>
          <a:xfrm>
            <a:off x="8983912" y="4877790"/>
            <a:ext cx="665019" cy="665019"/>
          </a:xfrm>
          <a:prstGeom prst="diamond">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a:t>
            </a:r>
          </a:p>
        </p:txBody>
      </p:sp>
      <p:cxnSp>
        <p:nvCxnSpPr>
          <p:cNvPr id="14" name="Straight Arrow Connector 13">
            <a:extLst>
              <a:ext uri="{FF2B5EF4-FFF2-40B4-BE49-F238E27FC236}">
                <a16:creationId xmlns:a16="http://schemas.microsoft.com/office/drawing/2014/main" id="{053E2DA1-610B-4961-90F1-3B4BC1D87271}"/>
              </a:ext>
            </a:extLst>
          </p:cNvPr>
          <p:cNvCxnSpPr>
            <a:cxnSpLocks/>
            <a:stCxn id="8" idx="3"/>
          </p:cNvCxnSpPr>
          <p:nvPr/>
        </p:nvCxnSpPr>
        <p:spPr>
          <a:xfrm flipV="1">
            <a:off x="9577678" y="2094927"/>
            <a:ext cx="1617025" cy="207553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7C2F17D5-44D5-4FA4-BA6B-E52EBD8E9E79}"/>
              </a:ext>
            </a:extLst>
          </p:cNvPr>
          <p:cNvSpPr/>
          <p:nvPr/>
        </p:nvSpPr>
        <p:spPr>
          <a:xfrm rot="16200000">
            <a:off x="7777580" y="1990109"/>
            <a:ext cx="3509150" cy="3150919"/>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19" name="Arc 18">
            <a:extLst>
              <a:ext uri="{FF2B5EF4-FFF2-40B4-BE49-F238E27FC236}">
                <a16:creationId xmlns:a16="http://schemas.microsoft.com/office/drawing/2014/main" id="{6AA64AA4-AB96-42A6-94CE-1B420837F3DE}"/>
              </a:ext>
            </a:extLst>
          </p:cNvPr>
          <p:cNvSpPr/>
          <p:nvPr/>
        </p:nvSpPr>
        <p:spPr>
          <a:xfrm rot="16200000">
            <a:off x="8196181" y="1898564"/>
            <a:ext cx="2382984" cy="2299858"/>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cxnSp>
        <p:nvCxnSpPr>
          <p:cNvPr id="26" name="Straight Arrow Connector 25">
            <a:extLst>
              <a:ext uri="{FF2B5EF4-FFF2-40B4-BE49-F238E27FC236}">
                <a16:creationId xmlns:a16="http://schemas.microsoft.com/office/drawing/2014/main" id="{AEE709FC-2137-489D-BF15-1C03D474EA9F}"/>
              </a:ext>
            </a:extLst>
          </p:cNvPr>
          <p:cNvCxnSpPr>
            <a:cxnSpLocks/>
            <a:stCxn id="36" idx="6"/>
          </p:cNvCxnSpPr>
          <p:nvPr/>
        </p:nvCxnSpPr>
        <p:spPr>
          <a:xfrm>
            <a:off x="7354185" y="1880756"/>
            <a:ext cx="1646271" cy="25233"/>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795B5437-9926-43A8-8451-08418958AE4B}"/>
              </a:ext>
            </a:extLst>
          </p:cNvPr>
          <p:cNvSpPr/>
          <p:nvPr/>
        </p:nvSpPr>
        <p:spPr>
          <a:xfrm>
            <a:off x="11129380" y="1654933"/>
            <a:ext cx="534389" cy="534389"/>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a:ea typeface="+mn-ea"/>
                <a:cs typeface="+mn-cs"/>
              </a:rPr>
              <a:t>C</a:t>
            </a:r>
          </a:p>
        </p:txBody>
      </p:sp>
      <p:sp>
        <p:nvSpPr>
          <p:cNvPr id="36" name="Oval 35">
            <a:extLst>
              <a:ext uri="{FF2B5EF4-FFF2-40B4-BE49-F238E27FC236}">
                <a16:creationId xmlns:a16="http://schemas.microsoft.com/office/drawing/2014/main" id="{203F6A37-1FAB-4D75-B3A3-40E06CCAD787}"/>
              </a:ext>
            </a:extLst>
          </p:cNvPr>
          <p:cNvSpPr/>
          <p:nvPr/>
        </p:nvSpPr>
        <p:spPr>
          <a:xfrm>
            <a:off x="6819796" y="1613561"/>
            <a:ext cx="534389" cy="534389"/>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a:ea typeface="+mn-ea"/>
                <a:cs typeface="+mn-cs"/>
              </a:rPr>
              <a:t>S</a:t>
            </a:r>
          </a:p>
        </p:txBody>
      </p:sp>
      <p:sp>
        <p:nvSpPr>
          <p:cNvPr id="37" name="Rectangle 36">
            <a:extLst>
              <a:ext uri="{FF2B5EF4-FFF2-40B4-BE49-F238E27FC236}">
                <a16:creationId xmlns:a16="http://schemas.microsoft.com/office/drawing/2014/main" id="{95174E88-7F2F-41D2-A51A-803721597C2A}"/>
              </a:ext>
            </a:extLst>
          </p:cNvPr>
          <p:cNvSpPr/>
          <p:nvPr/>
        </p:nvSpPr>
        <p:spPr>
          <a:xfrm>
            <a:off x="6891048" y="3883974"/>
            <a:ext cx="522514" cy="522514"/>
          </a:xfrm>
          <a:prstGeom prst="rect">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a:t>
            </a:r>
          </a:p>
        </p:txBody>
      </p:sp>
      <p:sp>
        <p:nvSpPr>
          <p:cNvPr id="38" name="Diamond 37">
            <a:extLst>
              <a:ext uri="{FF2B5EF4-FFF2-40B4-BE49-F238E27FC236}">
                <a16:creationId xmlns:a16="http://schemas.microsoft.com/office/drawing/2014/main" id="{5AD31BF7-11B7-45A1-A955-DABBA6931244}"/>
              </a:ext>
            </a:extLst>
          </p:cNvPr>
          <p:cNvSpPr/>
          <p:nvPr/>
        </p:nvSpPr>
        <p:spPr>
          <a:xfrm>
            <a:off x="6819796" y="4852556"/>
            <a:ext cx="665019" cy="665019"/>
          </a:xfrm>
          <a:prstGeom prst="diamond">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a:t>
            </a:r>
          </a:p>
        </p:txBody>
      </p:sp>
      <p:cxnSp>
        <p:nvCxnSpPr>
          <p:cNvPr id="39" name="Straight Arrow Connector 38">
            <a:extLst>
              <a:ext uri="{FF2B5EF4-FFF2-40B4-BE49-F238E27FC236}">
                <a16:creationId xmlns:a16="http://schemas.microsoft.com/office/drawing/2014/main" id="{77124295-2F08-4066-AFD6-46B897894868}"/>
              </a:ext>
            </a:extLst>
          </p:cNvPr>
          <p:cNvCxnSpPr>
            <a:cxnSpLocks/>
            <a:stCxn id="37" idx="3"/>
          </p:cNvCxnSpPr>
          <p:nvPr/>
        </p:nvCxnSpPr>
        <p:spPr>
          <a:xfrm flipV="1">
            <a:off x="7413562" y="2069693"/>
            <a:ext cx="1617025" cy="207553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DD08FAB-26EF-4BD6-B4CF-8145B09FBA6B}"/>
              </a:ext>
            </a:extLst>
          </p:cNvPr>
          <p:cNvSpPr/>
          <p:nvPr/>
        </p:nvSpPr>
        <p:spPr>
          <a:xfrm rot="16200000">
            <a:off x="5613463" y="1964875"/>
            <a:ext cx="3509150" cy="3150919"/>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41" name="Arc 40">
            <a:extLst>
              <a:ext uri="{FF2B5EF4-FFF2-40B4-BE49-F238E27FC236}">
                <a16:creationId xmlns:a16="http://schemas.microsoft.com/office/drawing/2014/main" id="{92ED8717-CEBD-458D-9941-ACA88E40C7EB}"/>
              </a:ext>
            </a:extLst>
          </p:cNvPr>
          <p:cNvSpPr/>
          <p:nvPr/>
        </p:nvSpPr>
        <p:spPr>
          <a:xfrm rot="16200000">
            <a:off x="6032065" y="1873330"/>
            <a:ext cx="2382984" cy="2299858"/>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cxnSp>
        <p:nvCxnSpPr>
          <p:cNvPr id="42" name="Straight Arrow Connector 41">
            <a:extLst>
              <a:ext uri="{FF2B5EF4-FFF2-40B4-BE49-F238E27FC236}">
                <a16:creationId xmlns:a16="http://schemas.microsoft.com/office/drawing/2014/main" id="{50BCAA99-01BF-4AFA-A5FE-8F4B709D2597}"/>
              </a:ext>
            </a:extLst>
          </p:cNvPr>
          <p:cNvCxnSpPr>
            <a:cxnSpLocks/>
            <a:stCxn id="44" idx="6"/>
          </p:cNvCxnSpPr>
          <p:nvPr/>
        </p:nvCxnSpPr>
        <p:spPr>
          <a:xfrm>
            <a:off x="5231807" y="1880756"/>
            <a:ext cx="1603627" cy="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EB7998E-E70E-480B-B20E-BD5811F4A1A8}"/>
              </a:ext>
            </a:extLst>
          </p:cNvPr>
          <p:cNvSpPr/>
          <p:nvPr/>
        </p:nvSpPr>
        <p:spPr>
          <a:xfrm>
            <a:off x="4697418" y="1613561"/>
            <a:ext cx="534389" cy="534389"/>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a:ea typeface="+mn-ea"/>
                <a:cs typeface="+mn-cs"/>
              </a:rPr>
              <a:t>S</a:t>
            </a:r>
          </a:p>
        </p:txBody>
      </p:sp>
      <p:sp>
        <p:nvSpPr>
          <p:cNvPr id="45" name="Rectangle 44">
            <a:extLst>
              <a:ext uri="{FF2B5EF4-FFF2-40B4-BE49-F238E27FC236}">
                <a16:creationId xmlns:a16="http://schemas.microsoft.com/office/drawing/2014/main" id="{0D383285-4AC4-4ED2-B376-D527BC6688F4}"/>
              </a:ext>
            </a:extLst>
          </p:cNvPr>
          <p:cNvSpPr/>
          <p:nvPr/>
        </p:nvSpPr>
        <p:spPr>
          <a:xfrm>
            <a:off x="4768670" y="3883974"/>
            <a:ext cx="522514" cy="522514"/>
          </a:xfrm>
          <a:prstGeom prst="rect">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a:t>
            </a:r>
          </a:p>
        </p:txBody>
      </p:sp>
      <p:sp>
        <p:nvSpPr>
          <p:cNvPr id="46" name="Diamond 45">
            <a:extLst>
              <a:ext uri="{FF2B5EF4-FFF2-40B4-BE49-F238E27FC236}">
                <a16:creationId xmlns:a16="http://schemas.microsoft.com/office/drawing/2014/main" id="{4F158F7D-7514-456B-A4F0-F2429E6BEF48}"/>
              </a:ext>
            </a:extLst>
          </p:cNvPr>
          <p:cNvSpPr/>
          <p:nvPr/>
        </p:nvSpPr>
        <p:spPr>
          <a:xfrm>
            <a:off x="4697418" y="4852556"/>
            <a:ext cx="665019" cy="665019"/>
          </a:xfrm>
          <a:prstGeom prst="diamond">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a:t>
            </a:r>
          </a:p>
        </p:txBody>
      </p:sp>
      <p:cxnSp>
        <p:nvCxnSpPr>
          <p:cNvPr id="47" name="Straight Arrow Connector 46">
            <a:extLst>
              <a:ext uri="{FF2B5EF4-FFF2-40B4-BE49-F238E27FC236}">
                <a16:creationId xmlns:a16="http://schemas.microsoft.com/office/drawing/2014/main" id="{FA81F263-1E21-4CD0-A13D-66C038A19293}"/>
              </a:ext>
            </a:extLst>
          </p:cNvPr>
          <p:cNvCxnSpPr>
            <a:cxnSpLocks/>
            <a:stCxn id="45" idx="3"/>
          </p:cNvCxnSpPr>
          <p:nvPr/>
        </p:nvCxnSpPr>
        <p:spPr>
          <a:xfrm flipV="1">
            <a:off x="5291184" y="2069693"/>
            <a:ext cx="1617025" cy="207553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Arc 47">
            <a:extLst>
              <a:ext uri="{FF2B5EF4-FFF2-40B4-BE49-F238E27FC236}">
                <a16:creationId xmlns:a16="http://schemas.microsoft.com/office/drawing/2014/main" id="{24E0B496-1462-4345-B438-44C06C316C8B}"/>
              </a:ext>
            </a:extLst>
          </p:cNvPr>
          <p:cNvSpPr/>
          <p:nvPr/>
        </p:nvSpPr>
        <p:spPr>
          <a:xfrm rot="16200000">
            <a:off x="3491085" y="1964875"/>
            <a:ext cx="3509150" cy="3150919"/>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49" name="Arc 48">
            <a:extLst>
              <a:ext uri="{FF2B5EF4-FFF2-40B4-BE49-F238E27FC236}">
                <a16:creationId xmlns:a16="http://schemas.microsoft.com/office/drawing/2014/main" id="{B4F23B8A-6280-4D47-9FC5-CC92419C51E7}"/>
              </a:ext>
            </a:extLst>
          </p:cNvPr>
          <p:cNvSpPr/>
          <p:nvPr/>
        </p:nvSpPr>
        <p:spPr>
          <a:xfrm rot="16200000">
            <a:off x="3909687" y="1873330"/>
            <a:ext cx="2382984" cy="2299858"/>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cxnSp>
        <p:nvCxnSpPr>
          <p:cNvPr id="50" name="Straight Arrow Connector 49">
            <a:extLst>
              <a:ext uri="{FF2B5EF4-FFF2-40B4-BE49-F238E27FC236}">
                <a16:creationId xmlns:a16="http://schemas.microsoft.com/office/drawing/2014/main" id="{48453462-F405-4C0E-9064-607977DD1D68}"/>
              </a:ext>
            </a:extLst>
          </p:cNvPr>
          <p:cNvCxnSpPr>
            <a:cxnSpLocks/>
          </p:cNvCxnSpPr>
          <p:nvPr/>
        </p:nvCxnSpPr>
        <p:spPr>
          <a:xfrm>
            <a:off x="3062579" y="1830284"/>
            <a:ext cx="1651383" cy="50470"/>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A11F4F6-0186-421C-A69F-C272E42AFE29}"/>
              </a:ext>
            </a:extLst>
          </p:cNvPr>
          <p:cNvGrpSpPr/>
          <p:nvPr/>
        </p:nvGrpSpPr>
        <p:grpSpPr>
          <a:xfrm>
            <a:off x="1212010" y="1580675"/>
            <a:ext cx="3526971" cy="3904014"/>
            <a:chOff x="7667732" y="1638795"/>
            <a:chExt cx="3526971" cy="3904014"/>
          </a:xfrm>
        </p:grpSpPr>
        <p:sp>
          <p:nvSpPr>
            <p:cNvPr id="52" name="Oval 51">
              <a:extLst>
                <a:ext uri="{FF2B5EF4-FFF2-40B4-BE49-F238E27FC236}">
                  <a16:creationId xmlns:a16="http://schemas.microsoft.com/office/drawing/2014/main" id="{B40BF6C9-3609-4BA1-9C00-960A798CDA8A}"/>
                </a:ext>
              </a:extLst>
            </p:cNvPr>
            <p:cNvSpPr/>
            <p:nvPr/>
          </p:nvSpPr>
          <p:spPr>
            <a:xfrm>
              <a:off x="8983912" y="1638795"/>
              <a:ext cx="534389" cy="534389"/>
            </a:xfrm>
            <a:prstGeom prst="ellipse">
              <a:avLst/>
            </a:prstGeom>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a:ea typeface="+mn-ea"/>
                  <a:cs typeface="+mn-cs"/>
                </a:rPr>
                <a:t>S</a:t>
              </a:r>
            </a:p>
          </p:txBody>
        </p:sp>
        <p:sp>
          <p:nvSpPr>
            <p:cNvPr id="53" name="Rectangle 52">
              <a:extLst>
                <a:ext uri="{FF2B5EF4-FFF2-40B4-BE49-F238E27FC236}">
                  <a16:creationId xmlns:a16="http://schemas.microsoft.com/office/drawing/2014/main" id="{38797B4A-027C-4214-83EE-55E2A7F00AA4}"/>
                </a:ext>
              </a:extLst>
            </p:cNvPr>
            <p:cNvSpPr/>
            <p:nvPr/>
          </p:nvSpPr>
          <p:spPr>
            <a:xfrm>
              <a:off x="9055164" y="3909208"/>
              <a:ext cx="522514" cy="522514"/>
            </a:xfrm>
            <a:prstGeom prst="rect">
              <a:avLst/>
            </a:prstGeom>
            <a:solidFill>
              <a:schemeClr val="bg2">
                <a:lumMod val="9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a</a:t>
              </a:r>
            </a:p>
          </p:txBody>
        </p:sp>
        <p:sp>
          <p:nvSpPr>
            <p:cNvPr id="54" name="Diamond 53">
              <a:extLst>
                <a:ext uri="{FF2B5EF4-FFF2-40B4-BE49-F238E27FC236}">
                  <a16:creationId xmlns:a16="http://schemas.microsoft.com/office/drawing/2014/main" id="{13D44FE3-8BDC-443A-B247-17D2D18E7A16}"/>
                </a:ext>
              </a:extLst>
            </p:cNvPr>
            <p:cNvSpPr/>
            <p:nvPr/>
          </p:nvSpPr>
          <p:spPr>
            <a:xfrm>
              <a:off x="8983912" y="4877790"/>
              <a:ext cx="665019" cy="665019"/>
            </a:xfrm>
            <a:prstGeom prst="diamond">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a:t>
              </a:r>
            </a:p>
          </p:txBody>
        </p:sp>
        <p:cxnSp>
          <p:nvCxnSpPr>
            <p:cNvPr id="55" name="Straight Arrow Connector 54">
              <a:extLst>
                <a:ext uri="{FF2B5EF4-FFF2-40B4-BE49-F238E27FC236}">
                  <a16:creationId xmlns:a16="http://schemas.microsoft.com/office/drawing/2014/main" id="{2DF5DEFF-06C5-4CF3-851F-AD55817305CF}"/>
                </a:ext>
              </a:extLst>
            </p:cNvPr>
            <p:cNvCxnSpPr>
              <a:cxnSpLocks/>
              <a:stCxn id="53" idx="3"/>
            </p:cNvCxnSpPr>
            <p:nvPr/>
          </p:nvCxnSpPr>
          <p:spPr>
            <a:xfrm flipV="1">
              <a:off x="9577678" y="2094927"/>
              <a:ext cx="1617025" cy="2075538"/>
            </a:xfrm>
            <a:prstGeom prst="straightConnector1">
              <a:avLst/>
            </a:prstGeom>
            <a:ln w="381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51ADCBF3-8109-4BF3-8075-22F605D36BE2}"/>
                </a:ext>
              </a:extLst>
            </p:cNvPr>
            <p:cNvSpPr/>
            <p:nvPr/>
          </p:nvSpPr>
          <p:spPr>
            <a:xfrm rot="16200000">
              <a:off x="7777579" y="1990109"/>
              <a:ext cx="3509150" cy="3150919"/>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57" name="Arc 56">
              <a:extLst>
                <a:ext uri="{FF2B5EF4-FFF2-40B4-BE49-F238E27FC236}">
                  <a16:creationId xmlns:a16="http://schemas.microsoft.com/office/drawing/2014/main" id="{D82050C9-D69F-49CE-A426-EC4E553F628F}"/>
                </a:ext>
              </a:extLst>
            </p:cNvPr>
            <p:cNvSpPr/>
            <p:nvPr/>
          </p:nvSpPr>
          <p:spPr>
            <a:xfrm rot="16200000">
              <a:off x="8196181" y="1898564"/>
              <a:ext cx="2382984" cy="2299858"/>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cxnSp>
          <p:nvCxnSpPr>
            <p:cNvPr id="58" name="Straight Arrow Connector 57">
              <a:extLst>
                <a:ext uri="{FF2B5EF4-FFF2-40B4-BE49-F238E27FC236}">
                  <a16:creationId xmlns:a16="http://schemas.microsoft.com/office/drawing/2014/main" id="{014AC6F5-A453-4132-9A40-622104F78241}"/>
                </a:ext>
              </a:extLst>
            </p:cNvPr>
            <p:cNvCxnSpPr>
              <a:cxnSpLocks/>
            </p:cNvCxnSpPr>
            <p:nvPr/>
          </p:nvCxnSpPr>
          <p:spPr>
            <a:xfrm>
              <a:off x="7667732" y="1897258"/>
              <a:ext cx="1332724" cy="8731"/>
            </a:xfrm>
            <a:prstGeom prst="straightConnector1">
              <a:avLst/>
            </a:prstGeom>
            <a:ln w="38100">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59" name="Straight Arrow Connector 58">
            <a:extLst>
              <a:ext uri="{FF2B5EF4-FFF2-40B4-BE49-F238E27FC236}">
                <a16:creationId xmlns:a16="http://schemas.microsoft.com/office/drawing/2014/main" id="{57314B59-937A-415B-BFEB-D4EFB0C55D89}"/>
              </a:ext>
            </a:extLst>
          </p:cNvPr>
          <p:cNvCxnSpPr>
            <a:cxnSpLocks/>
            <a:stCxn id="54" idx="3"/>
          </p:cNvCxnSpPr>
          <p:nvPr/>
        </p:nvCxnSpPr>
        <p:spPr>
          <a:xfrm>
            <a:off x="3193209" y="5152180"/>
            <a:ext cx="1469566" cy="46115"/>
          </a:xfrm>
          <a:prstGeom prst="straightConnector1">
            <a:avLst/>
          </a:prstGeom>
          <a:ln w="38100">
            <a:solidFill>
              <a:schemeClr val="accent3">
                <a:lumMod val="7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C1AB00A-2870-4AB8-98B5-4996B6F715D0}"/>
              </a:ext>
            </a:extLst>
          </p:cNvPr>
          <p:cNvCxnSpPr>
            <a:cxnSpLocks/>
          </p:cNvCxnSpPr>
          <p:nvPr/>
        </p:nvCxnSpPr>
        <p:spPr>
          <a:xfrm>
            <a:off x="5351554" y="5170244"/>
            <a:ext cx="1469566" cy="46115"/>
          </a:xfrm>
          <a:prstGeom prst="straightConnector1">
            <a:avLst/>
          </a:prstGeom>
          <a:ln w="38100">
            <a:solidFill>
              <a:schemeClr val="accent3">
                <a:lumMod val="7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C37998B2-3B3B-4933-8070-6695CB06828D}"/>
              </a:ext>
            </a:extLst>
          </p:cNvPr>
          <p:cNvCxnSpPr>
            <a:cxnSpLocks/>
          </p:cNvCxnSpPr>
          <p:nvPr/>
        </p:nvCxnSpPr>
        <p:spPr>
          <a:xfrm>
            <a:off x="7470547" y="5193301"/>
            <a:ext cx="1469566" cy="46115"/>
          </a:xfrm>
          <a:prstGeom prst="straightConnector1">
            <a:avLst/>
          </a:prstGeom>
          <a:ln w="38100">
            <a:solidFill>
              <a:schemeClr val="accent3">
                <a:lumMod val="7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40C7D77A-CD72-48B0-8631-39ED61F87B6F}"/>
              </a:ext>
            </a:extLst>
          </p:cNvPr>
          <p:cNvSpPr/>
          <p:nvPr/>
        </p:nvSpPr>
        <p:spPr>
          <a:xfrm>
            <a:off x="930960" y="1694934"/>
            <a:ext cx="270699" cy="270699"/>
          </a:xfrm>
          <a:prstGeom prst="ellipse">
            <a:avLst/>
          </a:prstGeom>
          <a:solidFill>
            <a:schemeClr val="accent1"/>
          </a:solidFill>
          <a:ln w="38100"/>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Gill Sans MT" panose="020B0502020104020203"/>
                <a:ea typeface="+mn-ea"/>
                <a:cs typeface="+mn-cs"/>
              </a:rPr>
              <a:t>S</a:t>
            </a:r>
          </a:p>
        </p:txBody>
      </p:sp>
      <p:sp>
        <p:nvSpPr>
          <p:cNvPr id="65" name="TextBox 64">
            <a:extLst>
              <a:ext uri="{FF2B5EF4-FFF2-40B4-BE49-F238E27FC236}">
                <a16:creationId xmlns:a16="http://schemas.microsoft.com/office/drawing/2014/main" id="{A64F3B81-22BC-4BB3-B93E-5482FBD44D5E}"/>
              </a:ext>
            </a:extLst>
          </p:cNvPr>
          <p:cNvSpPr txBox="1"/>
          <p:nvPr/>
        </p:nvSpPr>
        <p:spPr>
          <a:xfrm>
            <a:off x="930961" y="199283"/>
            <a:ext cx="10651440"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rPr>
              <a:t>A Markov Decision Process (MDP) view of a Reinforcement Learning model consists of </a:t>
            </a:r>
            <a:r>
              <a:rPr kumimoji="0" lang="en-US" sz="2800" b="0" i="1" u="none" strike="noStrike" kern="1200" cap="none" spc="0" normalizeH="0" baseline="0" noProof="0" dirty="0">
                <a:ln>
                  <a:noFill/>
                </a:ln>
                <a:solidFill>
                  <a:prstClr val="black"/>
                </a:solidFill>
                <a:effectLst/>
                <a:uLnTx/>
                <a:uFillTx/>
                <a:latin typeface="Gill Sans MT" panose="020B0502020104020203"/>
                <a:ea typeface="+mn-ea"/>
                <a:cs typeface="+mn-cs"/>
              </a:rPr>
              <a:t>state, </a:t>
            </a:r>
            <a:r>
              <a:rPr kumimoji="0" lang="en-US" sz="2800" b="0" u="none" strike="noStrike" kern="1200" cap="none" spc="0" normalizeH="0" baseline="0" noProof="0" dirty="0">
                <a:ln>
                  <a:noFill/>
                </a:ln>
                <a:solidFill>
                  <a:prstClr val="black"/>
                </a:solidFill>
                <a:effectLst/>
                <a:uLnTx/>
                <a:uFillTx/>
                <a:latin typeface="Gill Sans MT" panose="020B0502020104020203"/>
                <a:ea typeface="+mn-ea"/>
                <a:cs typeface="+mn-cs"/>
              </a:rPr>
              <a:t> </a:t>
            </a:r>
            <a:r>
              <a:rPr kumimoji="0" lang="en-US" sz="2800" b="0" i="1" u="none" strike="noStrike" kern="1200" cap="none" spc="0" normalizeH="0" baseline="0" noProof="0" dirty="0">
                <a:ln>
                  <a:noFill/>
                </a:ln>
                <a:solidFill>
                  <a:prstClr val="black"/>
                </a:solidFill>
                <a:effectLst/>
                <a:uLnTx/>
                <a:uFillTx/>
                <a:latin typeface="Gill Sans MT" panose="020B0502020104020203"/>
                <a:ea typeface="+mn-ea"/>
                <a:cs typeface="+mn-cs"/>
              </a:rPr>
              <a:t>actions, </a:t>
            </a:r>
            <a:r>
              <a:rPr kumimoji="0" lang="en-US" sz="2800" b="0" u="none" strike="noStrike" kern="1200" cap="none" spc="0" normalizeH="0" baseline="0" noProof="0" dirty="0">
                <a:ln>
                  <a:noFill/>
                </a:ln>
                <a:solidFill>
                  <a:prstClr val="black"/>
                </a:solidFill>
                <a:effectLst/>
                <a:uLnTx/>
                <a:uFillTx/>
                <a:latin typeface="Gill Sans MT" panose="020B0502020104020203"/>
                <a:ea typeface="+mn-ea"/>
                <a:cs typeface="+mn-cs"/>
              </a:rPr>
              <a:t> and </a:t>
            </a:r>
            <a:r>
              <a:rPr kumimoji="0" lang="en-US" sz="2800" b="0" i="1" u="none" strike="noStrike" kern="1200" cap="none" spc="0" normalizeH="0" baseline="0" noProof="0" dirty="0">
                <a:ln>
                  <a:noFill/>
                </a:ln>
                <a:solidFill>
                  <a:prstClr val="black"/>
                </a:solidFill>
                <a:effectLst/>
                <a:uLnTx/>
                <a:uFillTx/>
                <a:latin typeface="Gill Sans MT" panose="020B0502020104020203"/>
                <a:ea typeface="+mn-ea"/>
                <a:cs typeface="+mn-cs"/>
              </a:rPr>
              <a:t>rewards (values).</a:t>
            </a:r>
            <a:endParaRPr kumimoji="0" lang="en-US" sz="2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sp>
        <p:nvSpPr>
          <p:cNvPr id="66" name="Diamond 65">
            <a:extLst>
              <a:ext uri="{FF2B5EF4-FFF2-40B4-BE49-F238E27FC236}">
                <a16:creationId xmlns:a16="http://schemas.microsoft.com/office/drawing/2014/main" id="{D6ED99A8-EFBE-44AD-AD9F-121D8DB6A172}"/>
              </a:ext>
            </a:extLst>
          </p:cNvPr>
          <p:cNvSpPr/>
          <p:nvPr/>
        </p:nvSpPr>
        <p:spPr>
          <a:xfrm>
            <a:off x="11102905" y="4886639"/>
            <a:ext cx="665019" cy="665019"/>
          </a:xfrm>
          <a:prstGeom prst="diamond">
            <a:avLst/>
          </a:prstGeom>
          <a:solidFill>
            <a:schemeClr val="accent3">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MT" panose="020B0502020104020203"/>
                <a:ea typeface="+mn-ea"/>
                <a:cs typeface="+mn-cs"/>
              </a:rPr>
              <a:t>r</a:t>
            </a:r>
          </a:p>
        </p:txBody>
      </p:sp>
      <p:sp>
        <p:nvSpPr>
          <p:cNvPr id="67" name="Arc 66">
            <a:extLst>
              <a:ext uri="{FF2B5EF4-FFF2-40B4-BE49-F238E27FC236}">
                <a16:creationId xmlns:a16="http://schemas.microsoft.com/office/drawing/2014/main" id="{BF1172BC-BFE3-42D5-BB56-1BAB5DF48709}"/>
              </a:ext>
            </a:extLst>
          </p:cNvPr>
          <p:cNvSpPr/>
          <p:nvPr/>
        </p:nvSpPr>
        <p:spPr>
          <a:xfrm rot="16200000">
            <a:off x="9896573" y="1998958"/>
            <a:ext cx="3509150" cy="3150919"/>
          </a:xfrm>
          <a:prstGeom prst="arc">
            <a:avLst>
              <a:gd name="adj1" fmla="val 11837976"/>
              <a:gd name="adj2" fmla="val 20560782"/>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cxnSp>
        <p:nvCxnSpPr>
          <p:cNvPr id="69" name="Straight Arrow Connector 68">
            <a:extLst>
              <a:ext uri="{FF2B5EF4-FFF2-40B4-BE49-F238E27FC236}">
                <a16:creationId xmlns:a16="http://schemas.microsoft.com/office/drawing/2014/main" id="{09C961D8-55BA-466E-AF21-E9A08CFBA65B}"/>
              </a:ext>
            </a:extLst>
          </p:cNvPr>
          <p:cNvCxnSpPr>
            <a:cxnSpLocks/>
          </p:cNvCxnSpPr>
          <p:nvPr/>
        </p:nvCxnSpPr>
        <p:spPr>
          <a:xfrm>
            <a:off x="9589540" y="5202150"/>
            <a:ext cx="1469566" cy="46115"/>
          </a:xfrm>
          <a:prstGeom prst="straightConnector1">
            <a:avLst/>
          </a:prstGeom>
          <a:ln w="38100">
            <a:solidFill>
              <a:schemeClr val="accent3">
                <a:lumMod val="75000"/>
              </a:schemeClr>
            </a:solidFill>
            <a:prstDash val="dash"/>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38D024FE-3EDF-476E-82B7-295CA352539F}"/>
              </a:ext>
            </a:extLst>
          </p:cNvPr>
          <p:cNvCxnSpPr>
            <a:cxnSpLocks/>
            <a:endCxn id="54" idx="0"/>
          </p:cNvCxnSpPr>
          <p:nvPr/>
        </p:nvCxnSpPr>
        <p:spPr>
          <a:xfrm>
            <a:off x="2813930" y="4366625"/>
            <a:ext cx="46770" cy="453045"/>
          </a:xfrm>
          <a:prstGeom prst="straightConnector1">
            <a:avLst/>
          </a:prstGeom>
          <a:ln w="38100">
            <a:solidFill>
              <a:schemeClr val="accent3">
                <a:lumMod val="7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A76EB47F-7857-40D9-BB91-948D7060C1FE}"/>
              </a:ext>
            </a:extLst>
          </p:cNvPr>
          <p:cNvCxnSpPr>
            <a:cxnSpLocks/>
          </p:cNvCxnSpPr>
          <p:nvPr/>
        </p:nvCxnSpPr>
        <p:spPr>
          <a:xfrm>
            <a:off x="4973971" y="4422356"/>
            <a:ext cx="46770" cy="453045"/>
          </a:xfrm>
          <a:prstGeom prst="straightConnector1">
            <a:avLst/>
          </a:prstGeom>
          <a:ln w="38100">
            <a:solidFill>
              <a:schemeClr val="accent3">
                <a:lumMod val="7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3E67972-B7C8-4DC1-B93A-5DA4F66FC6CB}"/>
              </a:ext>
            </a:extLst>
          </p:cNvPr>
          <p:cNvCxnSpPr>
            <a:cxnSpLocks/>
          </p:cNvCxnSpPr>
          <p:nvPr/>
        </p:nvCxnSpPr>
        <p:spPr>
          <a:xfrm>
            <a:off x="7093339" y="4403000"/>
            <a:ext cx="46770" cy="453045"/>
          </a:xfrm>
          <a:prstGeom prst="straightConnector1">
            <a:avLst/>
          </a:prstGeom>
          <a:ln w="38100">
            <a:solidFill>
              <a:schemeClr val="accent3">
                <a:lumMod val="75000"/>
              </a:schemeClr>
            </a:solidFill>
            <a:prstDash val="solid"/>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8C9AB667-8C2A-4251-9BD2-9CF7506B1C6C}"/>
              </a:ext>
            </a:extLst>
          </p:cNvPr>
          <p:cNvCxnSpPr>
            <a:cxnSpLocks/>
          </p:cNvCxnSpPr>
          <p:nvPr/>
        </p:nvCxnSpPr>
        <p:spPr>
          <a:xfrm>
            <a:off x="9273015" y="4456956"/>
            <a:ext cx="46770" cy="453045"/>
          </a:xfrm>
          <a:prstGeom prst="straightConnector1">
            <a:avLst/>
          </a:prstGeom>
          <a:ln w="38100">
            <a:solidFill>
              <a:schemeClr val="accent3">
                <a:lumMod val="75000"/>
              </a:schemeClr>
            </a:solidFill>
            <a:prstDash val="solid"/>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CE75693C-C920-4893-ABC3-8564E07B6D01}"/>
              </a:ext>
            </a:extLst>
          </p:cNvPr>
          <p:cNvSpPr txBox="1"/>
          <p:nvPr/>
        </p:nvSpPr>
        <p:spPr>
          <a:xfrm>
            <a:off x="366934" y="6066205"/>
            <a:ext cx="11033579" cy="830997"/>
          </a:xfrm>
          <a:prstGeom prst="rect">
            <a:avLst/>
          </a:prstGeom>
          <a:noFill/>
        </p:spPr>
        <p:txBody>
          <a:bodyPr wrap="square" rtlCol="0">
            <a:spAutoFit/>
          </a:bodyPr>
          <a:lstStyle/>
          <a:p>
            <a:r>
              <a:rPr lang="en-US" sz="2400" dirty="0"/>
              <a:t>RL is the problem of controlling a Markov Chain with unknown probabilities.</a:t>
            </a:r>
          </a:p>
          <a:p>
            <a:endParaRPr lang="en-US" sz="2400" dirty="0"/>
          </a:p>
        </p:txBody>
      </p:sp>
    </p:spTree>
    <p:extLst>
      <p:ext uri="{BB962C8B-B14F-4D97-AF65-F5344CB8AC3E}">
        <p14:creationId xmlns:p14="http://schemas.microsoft.com/office/powerpoint/2010/main" val="3910166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text on a white background&#10;&#10;Description automatically generated">
            <a:extLst>
              <a:ext uri="{FF2B5EF4-FFF2-40B4-BE49-F238E27FC236}">
                <a16:creationId xmlns:a16="http://schemas.microsoft.com/office/drawing/2014/main" id="{D1237853-8A40-4167-A534-A19045FCEB9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43179"/>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F7B87676-4E1F-4E36-8393-B2D374FDB887}"/>
              </a:ext>
            </a:extLst>
          </p:cNvPr>
          <p:cNvSpPr>
            <a:spLocks noGrp="1"/>
          </p:cNvSpPr>
          <p:nvPr>
            <p:ph type="title"/>
          </p:nvPr>
        </p:nvSpPr>
        <p:spPr>
          <a:xfrm>
            <a:off x="5365906" y="170599"/>
            <a:ext cx="6690023" cy="1908571"/>
          </a:xfrm>
        </p:spPr>
        <p:txBody>
          <a:bodyPr vert="horz" lIns="91440" tIns="45720" rIns="91440" bIns="45720" rtlCol="0" anchor="b">
            <a:normAutofit fontScale="90000"/>
          </a:bodyPr>
          <a:lstStyle/>
          <a:p>
            <a:pPr algn="ctr"/>
            <a:r>
              <a:rPr lang="en-US" sz="4000" dirty="0"/>
              <a:t>Example: </a:t>
            </a:r>
            <a:r>
              <a:rPr lang="en-US" sz="4000" i="1" dirty="0" err="1">
                <a:solidFill>
                  <a:schemeClr val="accent4">
                    <a:lumMod val="75000"/>
                  </a:schemeClr>
                </a:solidFill>
              </a:rPr>
              <a:t>Autoscale</a:t>
            </a:r>
            <a:br>
              <a:rPr lang="en-US" sz="4000" i="1" dirty="0"/>
            </a:br>
            <a:r>
              <a:rPr lang="en-US" sz="4000" dirty="0"/>
              <a:t>Dynamic Provisioning: Matching Real-time traffic demand with cluster capacity</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550A15A-D979-43F1-9017-DCC5C6AE066F}"/>
              </a:ext>
            </a:extLst>
          </p:cNvPr>
          <p:cNvSpPr/>
          <p:nvPr/>
        </p:nvSpPr>
        <p:spPr>
          <a:xfrm>
            <a:off x="9212036" y="4667250"/>
            <a:ext cx="1551214" cy="7075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49473AB-76F2-479A-93DF-C1D0F2283380}"/>
              </a:ext>
            </a:extLst>
          </p:cNvPr>
          <p:cNvSpPr txBox="1"/>
          <p:nvPr/>
        </p:nvSpPr>
        <p:spPr>
          <a:xfrm>
            <a:off x="7940988" y="3721029"/>
            <a:ext cx="4094531" cy="1938992"/>
          </a:xfrm>
          <a:prstGeom prst="rect">
            <a:avLst/>
          </a:prstGeom>
          <a:noFill/>
        </p:spPr>
        <p:txBody>
          <a:bodyPr wrap="square" rtlCol="0">
            <a:spAutoFit/>
          </a:bodyPr>
          <a:lstStyle/>
          <a:p>
            <a:r>
              <a:rPr lang="en-US" sz="2400" dirty="0"/>
              <a:t>c – cluster capacity</a:t>
            </a:r>
          </a:p>
          <a:p>
            <a:r>
              <a:rPr lang="en-US" sz="2400" dirty="0"/>
              <a:t>d – connection demand</a:t>
            </a:r>
          </a:p>
          <a:p>
            <a:r>
              <a:rPr lang="en-US" sz="2400" dirty="0"/>
              <a:t>a – scaling actions</a:t>
            </a:r>
          </a:p>
          <a:p>
            <a:r>
              <a:rPr lang="en-US" sz="2400" dirty="0"/>
              <a:t>r – overprovision /</a:t>
            </a:r>
          </a:p>
          <a:p>
            <a:r>
              <a:rPr lang="en-US" sz="2400" dirty="0"/>
              <a:t>      lost traffic tradeoff</a:t>
            </a:r>
          </a:p>
        </p:txBody>
      </p:sp>
    </p:spTree>
    <p:extLst>
      <p:ext uri="{BB962C8B-B14F-4D97-AF65-F5344CB8AC3E}">
        <p14:creationId xmlns:p14="http://schemas.microsoft.com/office/powerpoint/2010/main" val="1998126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1077</TotalTime>
  <Words>1230</Words>
  <Application>Microsoft Office PowerPoint</Application>
  <PresentationFormat>Widescreen</PresentationFormat>
  <Paragraphs>232</Paragraphs>
  <Slides>26</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Calibri Light</vt:lpstr>
      <vt:lpstr>Cambria Math</vt:lpstr>
      <vt:lpstr>Gill Sans MT</vt:lpstr>
      <vt:lpstr>Segoe UI</vt:lpstr>
      <vt:lpstr>Segoe UI Semilight</vt:lpstr>
      <vt:lpstr>Wingdings</vt:lpstr>
      <vt:lpstr>Office Theme</vt:lpstr>
      <vt:lpstr>Gallery</vt:lpstr>
      <vt:lpstr>A gentle introduction to  reinforcement learning</vt:lpstr>
      <vt:lpstr>Goal: Introduce you to the flourishing field of Reinforcement Learning</vt:lpstr>
      <vt:lpstr>What is RL?</vt:lpstr>
      <vt:lpstr>Domains where RL is applied</vt:lpstr>
      <vt:lpstr>PowerPoint Presentation</vt:lpstr>
      <vt:lpstr>Supervised Machine Learning uses labels to learn to predict from features</vt:lpstr>
      <vt:lpstr>Reinforcement Learning computational components, in comparison, includes explicit rewards &amp; actions. </vt:lpstr>
      <vt:lpstr>PowerPoint Presentation</vt:lpstr>
      <vt:lpstr>Example: Autoscale Dynamic Provisioning: Matching Real-time traffic demand with cluster capacity</vt:lpstr>
      <vt:lpstr>Aspects of RL</vt:lpstr>
      <vt:lpstr>Multi-pass solution methods </vt:lpstr>
      <vt:lpstr>The current class of solution methods alternate Policy Evaluation and Improvement – this is called “General Policy Iteration.”</vt:lpstr>
      <vt:lpstr>In an Actor-Critic algorithm, the Actor aims to improve the current policy based on the current value function, and the Critic improves the value based on the rewards generated by the current policy. Together they implement Generalized Policy Iteration, trying to converge on optimal value and policy functions. </vt:lpstr>
      <vt:lpstr>Demo</vt:lpstr>
      <vt:lpstr>PowerPoint Presentation</vt:lpstr>
      <vt:lpstr>Example</vt:lpstr>
      <vt:lpstr>Discovering Patterns &amp; Causality</vt:lpstr>
      <vt:lpstr>A/B Testing vs. Offline Experimentation </vt:lpstr>
      <vt:lpstr>RWRL system</vt:lpstr>
      <vt:lpstr>Origins of RL</vt:lpstr>
      <vt:lpstr>Current progress</vt:lpstr>
      <vt:lpstr>Sources</vt:lpstr>
      <vt:lpstr>Recommended Books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gentle introduction to  reinforcement learning</dc:title>
  <dc:creator>John-Mark Agosta</dc:creator>
  <cp:lastModifiedBy>John-Mark Agosta</cp:lastModifiedBy>
  <cp:revision>13</cp:revision>
  <dcterms:created xsi:type="dcterms:W3CDTF">2019-06-24T04:54:53Z</dcterms:created>
  <dcterms:modified xsi:type="dcterms:W3CDTF">2019-06-24T22:52:20Z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joagosta@microsoft.com</vt:lpwstr>
  </property>
  <property fmtid="{D5CDD505-2E9C-101B-9397-08002B2CF9AE}" pid="5" name="MSIP_Label_f42aa342-8706-4288-bd11-ebb85995028c_SetDate">
    <vt:lpwstr>2019-06-24T04:55:47.5016011Z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b3a0fc56-561c-40e5-86aa-ea2c820956b7</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